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media/image3.svg" ContentType="image/svg+xml"/>
  <Override PartName="/ppt/media/image5.svg" ContentType="image/svg+xml"/>
  <Override PartName="/ppt/media/image7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0" r:id="rId3"/>
    <p:sldMasterId id="2147483652" r:id="rId4"/>
    <p:sldMasterId id="2147483654" r:id="rId5"/>
    <p:sldMasterId id="2147483656" r:id="rId6"/>
    <p:sldMasterId id="2147483658" r:id="rId7"/>
    <p:sldMasterId id="2147483674" r:id="rId8"/>
  </p:sldMasterIdLst>
  <p:notesMasterIdLst>
    <p:notesMasterId r:id="rId13"/>
  </p:notesMasterIdLst>
  <p:handoutMasterIdLst>
    <p:handoutMasterId r:id="rId71"/>
  </p:handoutMasterIdLst>
  <p:sldIdLst>
    <p:sldId id="1452" r:id="rId9"/>
    <p:sldId id="1438" r:id="rId10"/>
    <p:sldId id="464" r:id="rId11"/>
    <p:sldId id="1355" r:id="rId12"/>
    <p:sldId id="1356" r:id="rId14"/>
    <p:sldId id="1361" r:id="rId15"/>
    <p:sldId id="1366" r:id="rId16"/>
    <p:sldId id="1367" r:id="rId17"/>
    <p:sldId id="1195" r:id="rId18"/>
    <p:sldId id="1384" r:id="rId19"/>
    <p:sldId id="1439" r:id="rId20"/>
    <p:sldId id="1444" r:id="rId21"/>
    <p:sldId id="1363" r:id="rId22"/>
    <p:sldId id="1364" r:id="rId23"/>
    <p:sldId id="1357" r:id="rId24"/>
    <p:sldId id="1371" r:id="rId25"/>
    <p:sldId id="1372" r:id="rId26"/>
    <p:sldId id="1385" r:id="rId27"/>
    <p:sldId id="1386" r:id="rId28"/>
    <p:sldId id="1440" r:id="rId29"/>
    <p:sldId id="1445" r:id="rId30"/>
    <p:sldId id="1375" r:id="rId31"/>
    <p:sldId id="1376" r:id="rId32"/>
    <p:sldId id="471" r:id="rId33"/>
    <p:sldId id="1378" r:id="rId34"/>
    <p:sldId id="1388" r:id="rId35"/>
    <p:sldId id="1442" r:id="rId36"/>
    <p:sldId id="1447" r:id="rId37"/>
    <p:sldId id="423" r:id="rId38"/>
    <p:sldId id="1391" r:id="rId39"/>
    <p:sldId id="1392" r:id="rId40"/>
    <p:sldId id="1393" r:id="rId41"/>
    <p:sldId id="1394" r:id="rId42"/>
    <p:sldId id="1396" r:id="rId43"/>
    <p:sldId id="1414" r:id="rId44"/>
    <p:sldId id="1415" r:id="rId45"/>
    <p:sldId id="1397" r:id="rId46"/>
    <p:sldId id="1398" r:id="rId47"/>
    <p:sldId id="1347" r:id="rId48"/>
    <p:sldId id="1419" r:id="rId49"/>
    <p:sldId id="1420" r:id="rId50"/>
    <p:sldId id="1443" r:id="rId51"/>
    <p:sldId id="1448" r:id="rId52"/>
    <p:sldId id="1402" r:id="rId53"/>
    <p:sldId id="1405" r:id="rId54"/>
    <p:sldId id="1406" r:id="rId55"/>
    <p:sldId id="1407" r:id="rId56"/>
    <p:sldId id="1411" r:id="rId57"/>
    <p:sldId id="1408" r:id="rId58"/>
    <p:sldId id="1422" r:id="rId59"/>
    <p:sldId id="1417" r:id="rId60"/>
    <p:sldId id="1418" r:id="rId61"/>
    <p:sldId id="1423" r:id="rId62"/>
    <p:sldId id="1449" r:id="rId63"/>
    <p:sldId id="1424" r:id="rId64"/>
    <p:sldId id="1425" r:id="rId65"/>
    <p:sldId id="1427" r:id="rId66"/>
    <p:sldId id="1428" r:id="rId67"/>
    <p:sldId id="1432" r:id="rId68"/>
    <p:sldId id="1434" r:id="rId69"/>
    <p:sldId id="1453" r:id="rId70"/>
  </p:sldIdLst>
  <p:sldSz cx="12192000" cy="6858000"/>
  <p:notesSz cx="6858000" cy="9144000"/>
  <p:custDataLst>
    <p:tags r:id="rId7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D2B26"/>
    <a:srgbClr val="B60206"/>
    <a:srgbClr val="AD2A26"/>
    <a:srgbClr val="8A8A8A"/>
    <a:srgbClr val="4C5252"/>
    <a:srgbClr val="F9F9F9"/>
    <a:srgbClr val="48504F"/>
    <a:srgbClr val="49504F"/>
    <a:srgbClr val="B70006"/>
    <a:srgbClr val="FFFF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81" autoAdjust="0"/>
    <p:restoredTop sz="92535" autoAdjust="0"/>
  </p:normalViewPr>
  <p:slideViewPr>
    <p:cSldViewPr snapToGrid="0">
      <p:cViewPr varScale="1">
        <p:scale>
          <a:sx n="114" d="100"/>
          <a:sy n="114" d="100"/>
        </p:scale>
        <p:origin x="55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7" d="100"/>
          <a:sy n="97" d="100"/>
        </p:scale>
        <p:origin x="3416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1.xml"/><Relationship Id="rId8" Type="http://schemas.openxmlformats.org/officeDocument/2006/relationships/slideMaster" Target="slideMasters/slideMaster7.xml"/><Relationship Id="rId75" Type="http://schemas.openxmlformats.org/officeDocument/2006/relationships/tags" Target="tags/tag1.xml"/><Relationship Id="rId74" Type="http://schemas.openxmlformats.org/officeDocument/2006/relationships/tableStyles" Target="tableStyles.xml"/><Relationship Id="rId73" Type="http://schemas.openxmlformats.org/officeDocument/2006/relationships/viewProps" Target="viewProps.xml"/><Relationship Id="rId72" Type="http://schemas.openxmlformats.org/officeDocument/2006/relationships/presProps" Target="presProps.xml"/><Relationship Id="rId71" Type="http://schemas.openxmlformats.org/officeDocument/2006/relationships/handoutMaster" Target="handoutMasters/handoutMaster1.xml"/><Relationship Id="rId70" Type="http://schemas.openxmlformats.org/officeDocument/2006/relationships/slide" Target="slides/slide61.xml"/><Relationship Id="rId7" Type="http://schemas.openxmlformats.org/officeDocument/2006/relationships/slideMaster" Target="slideMasters/slideMaster6.xml"/><Relationship Id="rId69" Type="http://schemas.openxmlformats.org/officeDocument/2006/relationships/slide" Target="slides/slide60.xml"/><Relationship Id="rId68" Type="http://schemas.openxmlformats.org/officeDocument/2006/relationships/slide" Target="slides/slide59.xml"/><Relationship Id="rId67" Type="http://schemas.openxmlformats.org/officeDocument/2006/relationships/slide" Target="slides/slide58.xml"/><Relationship Id="rId66" Type="http://schemas.openxmlformats.org/officeDocument/2006/relationships/slide" Target="slides/slide57.xml"/><Relationship Id="rId65" Type="http://schemas.openxmlformats.org/officeDocument/2006/relationships/slide" Target="slides/slide56.xml"/><Relationship Id="rId64" Type="http://schemas.openxmlformats.org/officeDocument/2006/relationships/slide" Target="slides/slide55.xml"/><Relationship Id="rId63" Type="http://schemas.openxmlformats.org/officeDocument/2006/relationships/slide" Target="slides/slide54.xml"/><Relationship Id="rId62" Type="http://schemas.openxmlformats.org/officeDocument/2006/relationships/slide" Target="slides/slide53.xml"/><Relationship Id="rId61" Type="http://schemas.openxmlformats.org/officeDocument/2006/relationships/slide" Target="slides/slide52.xml"/><Relationship Id="rId60" Type="http://schemas.openxmlformats.org/officeDocument/2006/relationships/slide" Target="slides/slide51.xml"/><Relationship Id="rId6" Type="http://schemas.openxmlformats.org/officeDocument/2006/relationships/slideMaster" Target="slideMasters/slideMaster5.xml"/><Relationship Id="rId59" Type="http://schemas.openxmlformats.org/officeDocument/2006/relationships/slide" Target="slides/slide50.xml"/><Relationship Id="rId58" Type="http://schemas.openxmlformats.org/officeDocument/2006/relationships/slide" Target="slides/slide49.xml"/><Relationship Id="rId57" Type="http://schemas.openxmlformats.org/officeDocument/2006/relationships/slide" Target="slides/slide48.xml"/><Relationship Id="rId56" Type="http://schemas.openxmlformats.org/officeDocument/2006/relationships/slide" Target="slides/slide47.xml"/><Relationship Id="rId55" Type="http://schemas.openxmlformats.org/officeDocument/2006/relationships/slide" Target="slides/slide46.xml"/><Relationship Id="rId54" Type="http://schemas.openxmlformats.org/officeDocument/2006/relationships/slide" Target="slides/slide45.xml"/><Relationship Id="rId53" Type="http://schemas.openxmlformats.org/officeDocument/2006/relationships/slide" Target="slides/slide44.xml"/><Relationship Id="rId52" Type="http://schemas.openxmlformats.org/officeDocument/2006/relationships/slide" Target="slides/slide43.xml"/><Relationship Id="rId51" Type="http://schemas.openxmlformats.org/officeDocument/2006/relationships/slide" Target="slides/slide42.xml"/><Relationship Id="rId50" Type="http://schemas.openxmlformats.org/officeDocument/2006/relationships/slide" Target="slides/slide41.xml"/><Relationship Id="rId5" Type="http://schemas.openxmlformats.org/officeDocument/2006/relationships/slideMaster" Target="slideMasters/slideMaster4.xml"/><Relationship Id="rId49" Type="http://schemas.openxmlformats.org/officeDocument/2006/relationships/slide" Target="slides/slide40.xml"/><Relationship Id="rId48" Type="http://schemas.openxmlformats.org/officeDocument/2006/relationships/slide" Target="slides/slide39.xml"/><Relationship Id="rId47" Type="http://schemas.openxmlformats.org/officeDocument/2006/relationships/slide" Target="slides/slide38.xml"/><Relationship Id="rId46" Type="http://schemas.openxmlformats.org/officeDocument/2006/relationships/slide" Target="slides/slide37.xml"/><Relationship Id="rId45" Type="http://schemas.openxmlformats.org/officeDocument/2006/relationships/slide" Target="slides/slide36.xml"/><Relationship Id="rId44" Type="http://schemas.openxmlformats.org/officeDocument/2006/relationships/slide" Target="slides/slide35.xml"/><Relationship Id="rId43" Type="http://schemas.openxmlformats.org/officeDocument/2006/relationships/slide" Target="slides/slide34.xml"/><Relationship Id="rId42" Type="http://schemas.openxmlformats.org/officeDocument/2006/relationships/slide" Target="slides/slide33.xml"/><Relationship Id="rId41" Type="http://schemas.openxmlformats.org/officeDocument/2006/relationships/slide" Target="slides/slide32.xml"/><Relationship Id="rId40" Type="http://schemas.openxmlformats.org/officeDocument/2006/relationships/slide" Target="slides/slide31.xml"/><Relationship Id="rId4" Type="http://schemas.openxmlformats.org/officeDocument/2006/relationships/slideMaster" Target="slideMasters/slideMaster3.xml"/><Relationship Id="rId39" Type="http://schemas.openxmlformats.org/officeDocument/2006/relationships/slide" Target="slides/slide30.xml"/><Relationship Id="rId38" Type="http://schemas.openxmlformats.org/officeDocument/2006/relationships/slide" Target="slides/slide29.xml"/><Relationship Id="rId37" Type="http://schemas.openxmlformats.org/officeDocument/2006/relationships/slide" Target="slides/slide28.xml"/><Relationship Id="rId36" Type="http://schemas.openxmlformats.org/officeDocument/2006/relationships/slide" Target="slides/slide27.xml"/><Relationship Id="rId35" Type="http://schemas.openxmlformats.org/officeDocument/2006/relationships/slide" Target="slides/slide26.xml"/><Relationship Id="rId34" Type="http://schemas.openxmlformats.org/officeDocument/2006/relationships/slide" Target="slides/slide25.xml"/><Relationship Id="rId33" Type="http://schemas.openxmlformats.org/officeDocument/2006/relationships/slide" Target="slides/slide24.xml"/><Relationship Id="rId32" Type="http://schemas.openxmlformats.org/officeDocument/2006/relationships/slide" Target="slides/slide23.xml"/><Relationship Id="rId31" Type="http://schemas.openxmlformats.org/officeDocument/2006/relationships/slide" Target="slides/slide22.xml"/><Relationship Id="rId30" Type="http://schemas.openxmlformats.org/officeDocument/2006/relationships/slide" Target="slides/slide21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0.xml"/><Relationship Id="rId28" Type="http://schemas.openxmlformats.org/officeDocument/2006/relationships/slide" Target="slides/slide19.xml"/><Relationship Id="rId27" Type="http://schemas.openxmlformats.org/officeDocument/2006/relationships/slide" Target="slides/slide18.xml"/><Relationship Id="rId26" Type="http://schemas.openxmlformats.org/officeDocument/2006/relationships/slide" Target="slides/slide17.xml"/><Relationship Id="rId25" Type="http://schemas.openxmlformats.org/officeDocument/2006/relationships/slide" Target="slides/slide16.xml"/><Relationship Id="rId24" Type="http://schemas.openxmlformats.org/officeDocument/2006/relationships/slide" Target="slides/slide15.xml"/><Relationship Id="rId23" Type="http://schemas.openxmlformats.org/officeDocument/2006/relationships/slide" Target="slides/slide14.xml"/><Relationship Id="rId22" Type="http://schemas.openxmlformats.org/officeDocument/2006/relationships/slide" Target="slides/slide13.xml"/><Relationship Id="rId21" Type="http://schemas.openxmlformats.org/officeDocument/2006/relationships/slide" Target="slides/slide12.xml"/><Relationship Id="rId20" Type="http://schemas.openxmlformats.org/officeDocument/2006/relationships/slide" Target="slides/slide11.xml"/><Relationship Id="rId2" Type="http://schemas.openxmlformats.org/officeDocument/2006/relationships/theme" Target="theme/theme1.xml"/><Relationship Id="rId19" Type="http://schemas.openxmlformats.org/officeDocument/2006/relationships/slide" Target="slides/slide10.xml"/><Relationship Id="rId18" Type="http://schemas.openxmlformats.org/officeDocument/2006/relationships/slide" Target="slides/slide9.xml"/><Relationship Id="rId17" Type="http://schemas.openxmlformats.org/officeDocument/2006/relationships/slide" Target="slides/slide8.xml"/><Relationship Id="rId16" Type="http://schemas.openxmlformats.org/officeDocument/2006/relationships/slide" Target="slides/slide7.xml"/><Relationship Id="rId15" Type="http://schemas.openxmlformats.org/officeDocument/2006/relationships/slide" Target="slides/slide6.xml"/><Relationship Id="rId14" Type="http://schemas.openxmlformats.org/officeDocument/2006/relationships/slide" Target="slides/slide5.xml"/><Relationship Id="rId13" Type="http://schemas.openxmlformats.org/officeDocument/2006/relationships/notesMaster" Target="notesMasters/notesMaster1.xml"/><Relationship Id="rId12" Type="http://schemas.openxmlformats.org/officeDocument/2006/relationships/slide" Target="slides/slide4.xml"/><Relationship Id="rId11" Type="http://schemas.openxmlformats.org/officeDocument/2006/relationships/slide" Target="slides/slide3.xml"/><Relationship Id="rId10" Type="http://schemas.openxmlformats.org/officeDocument/2006/relationships/slide" Target="slides/slide2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27.wmf"/><Relationship Id="rId2" Type="http://schemas.openxmlformats.org/officeDocument/2006/relationships/image" Target="../media/image26.wmf"/><Relationship Id="rId1" Type="http://schemas.openxmlformats.org/officeDocument/2006/relationships/image" Target="../media/image25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27.wmf"/><Relationship Id="rId1" Type="http://schemas.openxmlformats.org/officeDocument/2006/relationships/image" Target="../media/image25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3DFD10-C36A-A44C-AC52-E91D9A58CF7E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F0B397-CD8F-1C4C-97BB-ADF18DDD1C00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E7ACF5-0677-4CC5-89ED-AE83D3F5859D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C63F50-FC71-46DD-9BDC-11F985EF414C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CC63F50-FC71-46DD-9BDC-11F985EF41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CC63F50-FC71-46DD-9BDC-11F985EF41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CC63F50-FC71-46DD-9BDC-11F985EF41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CC63F50-FC71-46DD-9BDC-11F985EF41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CC63F50-FC71-46DD-9BDC-11F985EF41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CC63F50-FC71-46DD-9BDC-11F985EF41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CC63F50-FC71-46DD-9BDC-11F985EF41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CC63F50-FC71-46DD-9BDC-11F985EF41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CC63F50-FC71-46DD-9BDC-11F985EF41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CC63F50-FC71-46DD-9BDC-11F985EF41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CC63F50-FC71-46DD-9BDC-11F985EF41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CC63F50-FC71-46DD-9BDC-11F985EF41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CC63F50-FC71-46DD-9BDC-11F985EF41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CC63F50-FC71-46DD-9BDC-11F985EF41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CC63F50-FC71-46DD-9BDC-11F985EF41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CC63F50-FC71-46DD-9BDC-11F985EF41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CC63F50-FC71-46DD-9BDC-11F985EF41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CC63F50-FC71-46DD-9BDC-11F985EF41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CC63F50-FC71-46DD-9BDC-11F985EF41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CC63F50-FC71-46DD-9BDC-11F985EF41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CC63F50-FC71-46DD-9BDC-11F985EF41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CC63F50-FC71-46DD-9BDC-11F985EF41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CC63F50-FC71-46DD-9BDC-11F985EF41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CC63F50-FC71-46DD-9BDC-11F985EF41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CC63F50-FC71-46DD-9BDC-11F985EF41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CC63F50-FC71-46DD-9BDC-11F985EF41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CC63F50-FC71-46DD-9BDC-11F985EF41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CC63F50-FC71-46DD-9BDC-11F985EF41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CC63F50-FC71-46DD-9BDC-11F985EF41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CC63F50-FC71-46DD-9BDC-11F985EF41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CC63F50-FC71-46DD-9BDC-11F985EF41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CC63F50-FC71-46DD-9BDC-11F985EF41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CC63F50-FC71-46DD-9BDC-11F985EF41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CC63F50-FC71-46DD-9BDC-11F985EF41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38200" y="2244725"/>
            <a:ext cx="10541000" cy="1158875"/>
          </a:xfrm>
          <a:prstGeom prst="rect">
            <a:avLst/>
          </a:prstGeom>
        </p:spPr>
        <p:txBody>
          <a:bodyPr anchor="ctr"/>
          <a:lstStyle>
            <a:lvl1pPr>
              <a:defRPr sz="7200" b="0" i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kumimoji="1" lang="zh-CN" altLang="en-US" dirty="0"/>
              <a:t>主标题</a:t>
            </a:r>
            <a:endParaRPr kumimoji="1" lang="zh-CN" altLang="en-US" dirty="0"/>
          </a:p>
        </p:txBody>
      </p:sp>
      <p:sp>
        <p:nvSpPr>
          <p:cNvPr id="3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3454401"/>
            <a:ext cx="10540999" cy="630237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2400" b="0" i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</a:lstStyle>
          <a:p>
            <a:pPr lvl="0"/>
            <a:r>
              <a:rPr kumimoji="1" lang="zh-CN" altLang="en-US" dirty="0"/>
              <a:t>副标题内容，如若没有可以删除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12212"/>
            <a:ext cx="9845675" cy="454780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1000749"/>
            <a:ext cx="9845675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（数字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1002232"/>
            <a:ext cx="10719119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3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1598036"/>
            <a:ext cx="10719120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def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720090" indent="-360045">
              <a:lnSpc>
                <a:spcPct val="150000"/>
              </a:lnSpc>
              <a:buFont typeface="+mj-lt"/>
              <a:buAutoNum type="arabicPeriod"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+mj-ea"/>
              <a:buAutoNum type="circleNumDbPlain"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  <a:endParaRPr lang="en-US" altLang="zh-CN" dirty="0"/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  <a:endParaRPr lang="en-US" altLang="zh-CN" dirty="0"/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+项目编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1002233"/>
            <a:ext cx="10748057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3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18707"/>
            <a:ext cx="10748057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>
              <a:buFont typeface="Wingdings" panose="05000000000000000000" pitchFamily="2" charset="2"/>
              <a:buChar char="l"/>
              <a:defRPr lang="en-US" altLang="zh-CN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buFont typeface="Wingdings" panose="05000000000000000000" pitchFamily="2" charset="2"/>
              <a:buChar char="l"/>
              <a:defRPr lang="zh-CN" altLang="en-US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1</a:t>
            </a:r>
            <a:endParaRPr lang="en-US" altLang="zh-CN" dirty="0"/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2</a:t>
            </a:r>
            <a:endParaRPr lang="en-US" altLang="zh-CN" dirty="0"/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  <a:endParaRPr lang="en-US" altLang="zh-CN" dirty="0"/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由发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1002232"/>
            <a:ext cx="10744805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案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806306" y="1056254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案例</a:t>
              </a:r>
              <a:endParaRPr lang="zh-CN" altLang="en-US" dirty="0">
                <a:solidFill>
                  <a:srgbClr val="AD2B26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endParaRP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10344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>
              <a:spcBef>
                <a:spcPct val="0"/>
              </a:spcBef>
            </a:pPr>
            <a:r>
              <a:rPr lang="zh-CN" altLang="en-US" dirty="0"/>
              <a:t>案例标题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743280"/>
            <a:ext cx="9214230" cy="376237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  <p:pic>
        <p:nvPicPr>
          <p:cNvPr id="13" name="图形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9623" y="1246948"/>
            <a:ext cx="201682" cy="20168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步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806306" y="1060146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步骤</a:t>
              </a:r>
              <a:endParaRPr lang="zh-CN" altLang="en-US" dirty="0">
                <a:solidFill>
                  <a:srgbClr val="AD2B26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endParaRP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107332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marL="0" lvl="0" indent="0">
              <a:spcBef>
                <a:spcPct val="0"/>
              </a:spcBef>
              <a:buNone/>
            </a:pPr>
            <a:r>
              <a:rPr lang="zh-CN" altLang="en-US" dirty="0"/>
              <a:t>步骤标题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747172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  <p:pic>
        <p:nvPicPr>
          <p:cNvPr id="13" name="图形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9623" y="1250840"/>
            <a:ext cx="201682" cy="20168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练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806306" y="1054782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练习</a:t>
              </a:r>
              <a:endParaRPr lang="zh-CN" altLang="en-US" dirty="0">
                <a:solidFill>
                  <a:srgbClr val="AD2B26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endParaRP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101968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marL="0" lvl="0" indent="0">
              <a:spcBef>
                <a:spcPct val="0"/>
              </a:spcBef>
              <a:buNone/>
            </a:pPr>
            <a:r>
              <a:rPr lang="zh-CN" altLang="en-US" dirty="0"/>
              <a:t>练习标题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741808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此为练习内容，字体不可改，阿里巴巴普惠体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  <p:pic>
        <p:nvPicPr>
          <p:cNvPr id="13" name="图形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9623" y="1245476"/>
            <a:ext cx="201682" cy="20168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思考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六边形 27"/>
          <p:cNvSpPr/>
          <p:nvPr userDrawn="1"/>
        </p:nvSpPr>
        <p:spPr>
          <a:xfrm rot="5400000">
            <a:off x="941355" y="3506918"/>
            <a:ext cx="1225219" cy="1056223"/>
          </a:xfrm>
          <a:prstGeom prst="hexagon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3" name="六边形 22"/>
          <p:cNvSpPr/>
          <p:nvPr userDrawn="1"/>
        </p:nvSpPr>
        <p:spPr>
          <a:xfrm rot="5400000">
            <a:off x="1484022" y="2527438"/>
            <a:ext cx="1944550" cy="1676336"/>
          </a:xfrm>
          <a:prstGeom prst="hexagon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36556"/>
            <a:ext cx="5760538" cy="4710244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7" name="标题占位符 1"/>
          <p:cNvSpPr txBox="1">
            <a:spLocks noChangeArrowheads="1"/>
          </p:cNvSpPr>
          <p:nvPr userDrawn="1"/>
        </p:nvSpPr>
        <p:spPr bwMode="auto">
          <a:xfrm>
            <a:off x="1695420" y="2882670"/>
            <a:ext cx="1567542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/>
            <a:r>
              <a:rPr lang="zh-CN" altLang="en-US" sz="40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思考</a:t>
            </a:r>
            <a:endParaRPr lang="zh-CN" altLang="en-US" sz="40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4" name="六边形 23"/>
          <p:cNvSpPr/>
          <p:nvPr userDrawn="1"/>
        </p:nvSpPr>
        <p:spPr>
          <a:xfrm rot="5400000">
            <a:off x="3294074" y="2149103"/>
            <a:ext cx="566610" cy="488457"/>
          </a:xfrm>
          <a:prstGeom prst="hexagon">
            <a:avLst/>
          </a:prstGeom>
          <a:solidFill>
            <a:srgbClr val="AD2B26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六边形 24"/>
          <p:cNvSpPr/>
          <p:nvPr userDrawn="1"/>
        </p:nvSpPr>
        <p:spPr>
          <a:xfrm rot="5400000">
            <a:off x="1198356" y="4126436"/>
            <a:ext cx="298934" cy="257702"/>
          </a:xfrm>
          <a:prstGeom prst="hexagon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6" name="六边形 25"/>
          <p:cNvSpPr/>
          <p:nvPr userDrawn="1"/>
        </p:nvSpPr>
        <p:spPr>
          <a:xfrm rot="5400000">
            <a:off x="3642476" y="4385265"/>
            <a:ext cx="566612" cy="488459"/>
          </a:xfrm>
          <a:prstGeom prst="hexagon">
            <a:avLst/>
          </a:prstGeom>
          <a:noFill/>
          <a:ln w="1905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六边形 29"/>
          <p:cNvSpPr/>
          <p:nvPr userDrawn="1"/>
        </p:nvSpPr>
        <p:spPr>
          <a:xfrm rot="5400000">
            <a:off x="1190641" y="1715050"/>
            <a:ext cx="854974" cy="737047"/>
          </a:xfrm>
          <a:prstGeom prst="hexagon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总结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/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总结</a:t>
            </a:r>
            <a:endParaRPr lang="zh-TW" altLang="zh-CN" sz="4800" kern="0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710880" y="1813092"/>
            <a:ext cx="3587349" cy="3036721"/>
            <a:chOff x="864135" y="2246295"/>
            <a:chExt cx="3587349" cy="3036721"/>
          </a:xfrm>
        </p:grpSpPr>
        <p:sp>
          <p:nvSpPr>
            <p:cNvPr id="12" name="椭圆 11"/>
            <p:cNvSpPr/>
            <p:nvPr userDrawn="1"/>
          </p:nvSpPr>
          <p:spPr>
            <a:xfrm>
              <a:off x="1348310" y="4694927"/>
              <a:ext cx="588089" cy="588089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 userDrawn="1"/>
          </p:nvSpPr>
          <p:spPr>
            <a:xfrm>
              <a:off x="2962055" y="4101828"/>
              <a:ext cx="926888" cy="926888"/>
            </a:xfrm>
            <a:prstGeom prst="ellipse">
              <a:avLst/>
            </a:prstGeom>
            <a:solidFill>
              <a:srgbClr val="515151">
                <a:alpha val="6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 userDrawn="1"/>
          </p:nvSpPr>
          <p:spPr>
            <a:xfrm>
              <a:off x="2860808" y="2695667"/>
              <a:ext cx="1590676" cy="1590676"/>
            </a:xfrm>
            <a:prstGeom prst="ellipse">
              <a:avLst/>
            </a:prstGeom>
            <a:noFill/>
            <a:ln w="12700">
              <a:solidFill>
                <a:srgbClr val="51515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 userDrawn="1"/>
          </p:nvSpPr>
          <p:spPr>
            <a:xfrm>
              <a:off x="1642355" y="2871191"/>
              <a:ext cx="1924945" cy="1895739"/>
            </a:xfrm>
            <a:prstGeom prst="ellipse">
              <a:avLst/>
            </a:prstGeom>
            <a:solidFill>
              <a:schemeClr val="bg1"/>
            </a:solidFill>
            <a:ln w="1143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" name="椭圆 15"/>
            <p:cNvSpPr/>
            <p:nvPr userDrawn="1"/>
          </p:nvSpPr>
          <p:spPr>
            <a:xfrm>
              <a:off x="864135" y="2246295"/>
              <a:ext cx="804338" cy="804338"/>
            </a:xfrm>
            <a:prstGeom prst="ellipse">
              <a:avLst/>
            </a:prstGeom>
            <a:solidFill>
              <a:schemeClr val="bg1">
                <a:lumMod val="9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 userDrawn="1"/>
          </p:nvSpPr>
          <p:spPr>
            <a:xfrm>
              <a:off x="3257550" y="2352674"/>
              <a:ext cx="314325" cy="314325"/>
            </a:xfrm>
            <a:prstGeom prst="ellipse">
              <a:avLst/>
            </a:prstGeom>
            <a:solidFill>
              <a:srgbClr val="49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标题占位符 1"/>
            <p:cNvSpPr txBox="1">
              <a:spLocks noChangeArrowheads="1"/>
            </p:cNvSpPr>
            <p:nvPr userDrawn="1"/>
          </p:nvSpPr>
          <p:spPr bwMode="auto">
            <a:xfrm>
              <a:off x="1822066" y="3328761"/>
              <a:ext cx="1567542" cy="1079500"/>
            </a:xfrm>
            <a:prstGeom prst="rect">
              <a:avLst/>
            </a:prstGeom>
            <a:noFill/>
            <a:ln>
              <a:noFill/>
            </a:ln>
          </p:spPr>
          <p:txBody>
            <a:bodyPr lIns="91440" tIns="45720" rIns="91440" bIns="45720" anchor="ctr"/>
            <a:lstStyle>
              <a:lvl1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2pPr>
              <a:lvl3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3pPr>
              <a:lvl4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4pPr>
              <a:lvl5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5pPr>
              <a:lvl6pPr marL="3429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6pPr>
              <a:lvl7pPr marL="6858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7pPr>
              <a:lvl8pPr marL="10287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8pPr>
              <a:lvl9pPr marL="13716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9pPr>
            </a:lstStyle>
            <a:p>
              <a:pPr algn="ctr"/>
              <a:r>
                <a:rPr lang="zh-CN" altLang="en-US" sz="4000" dirty="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总结</a:t>
              </a:r>
              <a:endParaRPr lang="zh-CN" altLang="en-US" sz="40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思路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/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总结</a:t>
            </a:r>
            <a:endParaRPr lang="zh-TW" altLang="zh-CN" sz="4800" kern="0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5" name="泪珠形 14"/>
          <p:cNvSpPr/>
          <p:nvPr userDrawn="1"/>
        </p:nvSpPr>
        <p:spPr>
          <a:xfrm>
            <a:off x="1013943" y="3138371"/>
            <a:ext cx="1399001" cy="1399001"/>
          </a:xfrm>
          <a:prstGeom prst="teardrop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0" name="泪珠形 19"/>
          <p:cNvSpPr/>
          <p:nvPr userDrawn="1"/>
        </p:nvSpPr>
        <p:spPr>
          <a:xfrm>
            <a:off x="1645363" y="2308178"/>
            <a:ext cx="2017950" cy="2017950"/>
          </a:xfrm>
          <a:prstGeom prst="teardrop">
            <a:avLst/>
          </a:prstGeom>
          <a:solidFill>
            <a:schemeClr val="bg1"/>
          </a:solidFill>
          <a:ln w="114300">
            <a:solidFill>
              <a:srgbClr val="B602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2" name="标题占位符 1"/>
          <p:cNvSpPr txBox="1">
            <a:spLocks noChangeArrowheads="1"/>
          </p:cNvSpPr>
          <p:nvPr userDrawn="1"/>
        </p:nvSpPr>
        <p:spPr bwMode="auto">
          <a:xfrm>
            <a:off x="1938193" y="2553627"/>
            <a:ext cx="1567542" cy="154657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/>
            <a:r>
              <a:rPr lang="zh-CN" altLang="en-US" sz="3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思路</a:t>
            </a:r>
            <a:endParaRPr lang="en-US" altLang="zh-CN" sz="3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3" name="泪珠形 22"/>
          <p:cNvSpPr/>
          <p:nvPr userDrawn="1"/>
        </p:nvSpPr>
        <p:spPr>
          <a:xfrm>
            <a:off x="3663313" y="3963112"/>
            <a:ext cx="439924" cy="439924"/>
          </a:xfrm>
          <a:prstGeom prst="teardrop">
            <a:avLst/>
          </a:prstGeom>
          <a:solidFill>
            <a:srgbClr val="515151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4" name="泪珠形 23"/>
          <p:cNvSpPr/>
          <p:nvPr userDrawn="1"/>
        </p:nvSpPr>
        <p:spPr>
          <a:xfrm>
            <a:off x="2152487" y="1924996"/>
            <a:ext cx="260457" cy="260457"/>
          </a:xfrm>
          <a:prstGeom prst="teardrop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5" name="泪珠形 24"/>
          <p:cNvSpPr/>
          <p:nvPr userDrawn="1"/>
        </p:nvSpPr>
        <p:spPr>
          <a:xfrm>
            <a:off x="844996" y="3255023"/>
            <a:ext cx="562210" cy="562210"/>
          </a:xfrm>
          <a:prstGeom prst="teardrop">
            <a:avLst/>
          </a:prstGeom>
          <a:noFill/>
          <a:ln w="12700">
            <a:solidFill>
              <a:srgbClr val="DE0014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5019358" y="1006475"/>
            <a:ext cx="5973761" cy="4256405"/>
          </a:xfrm>
          <a:prstGeom prst="rect">
            <a:avLst/>
          </a:prstGeom>
        </p:spPr>
        <p:txBody>
          <a:bodyPr anchor="ctr"/>
          <a:lstStyle>
            <a:lvl1pPr marL="457200" marR="0" indent="-4572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marL="457200" marR="0" lvl="0" indent="-4572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defRPr/>
            </a:pPr>
            <a:r>
              <a:rPr kumimoji="1" lang="zh-CN" altLang="en-US" dirty="0"/>
              <a:t>此内容上下居中对齐，可根据实际情况微调位置和字体大小</a:t>
            </a:r>
            <a:endParaRPr kumimoji="1" lang="zh-CN" altLang="en-US" dirty="0"/>
          </a:p>
          <a:p>
            <a:pPr lvl="0"/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今日作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矩形 42"/>
          <p:cNvSpPr/>
          <p:nvPr userDrawn="1"/>
        </p:nvSpPr>
        <p:spPr>
          <a:xfrm rot="2700000">
            <a:off x="3564412" y="2953096"/>
            <a:ext cx="936368" cy="936368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39" name="矩形 38"/>
          <p:cNvSpPr/>
          <p:nvPr userDrawn="1"/>
        </p:nvSpPr>
        <p:spPr>
          <a:xfrm rot="2700000">
            <a:off x="3711024" y="3896183"/>
            <a:ext cx="643144" cy="643144"/>
          </a:xfrm>
          <a:prstGeom prst="rect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1" name="矩形 40"/>
          <p:cNvSpPr/>
          <p:nvPr userDrawn="1"/>
        </p:nvSpPr>
        <p:spPr>
          <a:xfrm rot="2700000">
            <a:off x="1595908" y="2003998"/>
            <a:ext cx="219635" cy="219635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2" name="矩形 41"/>
          <p:cNvSpPr/>
          <p:nvPr userDrawn="1"/>
        </p:nvSpPr>
        <p:spPr>
          <a:xfrm rot="2700000">
            <a:off x="1559312" y="4111232"/>
            <a:ext cx="494750" cy="494750"/>
          </a:xfrm>
          <a:prstGeom prst="rect">
            <a:avLst/>
          </a:prstGeom>
          <a:solidFill>
            <a:srgbClr val="515151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4" name="矩形 43"/>
          <p:cNvSpPr/>
          <p:nvPr userDrawn="1"/>
        </p:nvSpPr>
        <p:spPr>
          <a:xfrm rot="2700000">
            <a:off x="986540" y="2025081"/>
            <a:ext cx="361655" cy="361655"/>
          </a:xfrm>
          <a:prstGeom prst="rect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0" name="矩形 39"/>
          <p:cNvSpPr/>
          <p:nvPr userDrawn="1"/>
        </p:nvSpPr>
        <p:spPr>
          <a:xfrm rot="2700000">
            <a:off x="1815645" y="2401118"/>
            <a:ext cx="1828800" cy="1828800"/>
          </a:xfrm>
          <a:prstGeom prst="rect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371600"/>
            <a:ext cx="5760538" cy="467360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33" name="标题占位符 1"/>
          <p:cNvSpPr txBox="1">
            <a:spLocks noChangeArrowheads="1"/>
          </p:cNvSpPr>
          <p:nvPr userDrawn="1"/>
        </p:nvSpPr>
        <p:spPr bwMode="auto">
          <a:xfrm>
            <a:off x="1938193" y="2543117"/>
            <a:ext cx="1567542" cy="154657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/>
            <a:r>
              <a:rPr lang="zh-CN" altLang="en-US" sz="3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今日</a:t>
            </a:r>
            <a:endParaRPr lang="en-US" altLang="zh-CN" sz="3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algn="ctr"/>
            <a:r>
              <a:rPr lang="zh-CN" altLang="en-US" sz="3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作业</a:t>
            </a:r>
            <a:endParaRPr lang="zh-CN" altLang="en-US" sz="3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45" name="矩形 44"/>
          <p:cNvSpPr/>
          <p:nvPr userDrawn="1"/>
        </p:nvSpPr>
        <p:spPr>
          <a:xfrm rot="2700000">
            <a:off x="4273426" y="2329809"/>
            <a:ext cx="263657" cy="263657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页版式（一级+二级标题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5273040" y="2398078"/>
            <a:ext cx="6725920" cy="548322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3600" b="0" i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kumimoji="1" lang="zh-CN" altLang="en-US" dirty="0"/>
              <a:t>标题，右侧章节自行设置，如</a:t>
            </a:r>
            <a:r>
              <a:rPr kumimoji="1" lang="en-US" altLang="zh-CN" dirty="0"/>
              <a:t>01</a:t>
            </a:r>
            <a:endParaRPr kumimoji="1"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idx="10" hasCustomPrompt="1"/>
          </p:nvPr>
        </p:nvSpPr>
        <p:spPr>
          <a:xfrm>
            <a:off x="5273040" y="3069272"/>
            <a:ext cx="5466080" cy="2031047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 sz="1600" b="0" i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>
              <a:buNone/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  <a:lvl4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4pPr>
            <a:lvl5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5pPr>
          </a:lstStyle>
          <a:p>
            <a:pPr lvl="0"/>
            <a:r>
              <a:rPr kumimoji="1" lang="zh-CN" altLang="en-US" dirty="0"/>
              <a:t>输入具体主讲内容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可根据标题数量调整字体大小</a:t>
            </a:r>
            <a:endParaRPr kumimoji="1" lang="zh-CN" altLang="en-US" dirty="0"/>
          </a:p>
        </p:txBody>
      </p:sp>
      <p:sp>
        <p:nvSpPr>
          <p:cNvPr id="17" name="文本占位符 13"/>
          <p:cNvSpPr>
            <a:spLocks noGrp="1"/>
          </p:cNvSpPr>
          <p:nvPr>
            <p:ph type="body" sz="quarter" idx="11" hasCustomPrompt="1"/>
          </p:nvPr>
        </p:nvSpPr>
        <p:spPr>
          <a:xfrm>
            <a:off x="3881755" y="2468880"/>
            <a:ext cx="1127125" cy="1148080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4000" b="1" i="0">
                <a:solidFill>
                  <a:srgbClr val="FFFFFF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kumimoji="1" lang="zh-CN" altLang="en-US" dirty="0"/>
              <a:t>章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页版式（一级标题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 hasCustomPrompt="1"/>
          </p:nvPr>
        </p:nvSpPr>
        <p:spPr>
          <a:xfrm>
            <a:off x="5232400" y="2766218"/>
            <a:ext cx="6654800" cy="1325563"/>
          </a:xfrm>
          <a:prstGeom prst="rect">
            <a:avLst/>
          </a:prstGeom>
        </p:spPr>
        <p:txBody>
          <a:bodyPr/>
          <a:lstStyle>
            <a:lvl1pPr>
              <a:defRPr sz="3200" b="0" i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kumimoji="1" lang="zh-CN" altLang="en-US" dirty="0"/>
              <a:t>章节标题，右侧章节数字需自行设置</a:t>
            </a:r>
            <a:endParaRPr kumimoji="1" lang="zh-CN" altLang="en-US" dirty="0"/>
          </a:p>
        </p:txBody>
      </p:sp>
      <p:sp>
        <p:nvSpPr>
          <p:cNvPr id="14" name="文本占位符 13"/>
          <p:cNvSpPr>
            <a:spLocks noGrp="1"/>
          </p:cNvSpPr>
          <p:nvPr>
            <p:ph type="body" sz="quarter" idx="10" hasCustomPrompt="1"/>
          </p:nvPr>
        </p:nvSpPr>
        <p:spPr>
          <a:xfrm>
            <a:off x="3881755" y="2468880"/>
            <a:ext cx="1127125" cy="1148080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4000" b="1" i="0">
                <a:solidFill>
                  <a:srgbClr val="FFFFFF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kumimoji="1" lang="zh-CN" altLang="en-US" dirty="0"/>
              <a:t>章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1002232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24204"/>
            <a:ext cx="10698800" cy="386122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项目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1" y="1590102"/>
            <a:ext cx="10749598" cy="3850540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en-US" altLang="zh-CN" sz="1600" b="0" i="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>
              <a:lnSpc>
                <a:spcPct val="150000"/>
              </a:lnSpc>
              <a:buFont typeface="Wingdings" panose="05000000000000000000" pitchFamily="2" charset="2"/>
              <a:buChar char="l"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Arial" panose="020B0604020202020204" pitchFamily="34" charset="0"/>
              <a:buChar char="•"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  <a:endParaRPr lang="en-US" altLang="zh-CN" dirty="0"/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  <a:endParaRPr lang="en-US" altLang="zh-CN" dirty="0"/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1002119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数字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1603185"/>
            <a:ext cx="10719120" cy="3819718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def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720090" indent="-360045">
              <a:lnSpc>
                <a:spcPct val="150000"/>
              </a:lnSpc>
              <a:buFont typeface="+mj-lt"/>
              <a:buAutoNum type="arabicPeriod"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+mj-ea"/>
              <a:buAutoNum type="circleNumDbPlain"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  <a:endParaRPr lang="en-US" altLang="zh-CN" dirty="0"/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  <a:endParaRPr lang="en-US" altLang="zh-CN" dirty="0"/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1002233"/>
            <a:ext cx="10719119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1002232"/>
            <a:ext cx="10748056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6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28517"/>
            <a:ext cx="10748057" cy="3922461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>
              <a:buFont typeface="Wingdings" panose="05000000000000000000" pitchFamily="2" charset="2"/>
              <a:buChar char="l"/>
              <a:defRPr lang="en-US" altLang="zh-CN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buFont typeface="Wingdings" panose="05000000000000000000" pitchFamily="2" charset="2"/>
              <a:buChar char="l"/>
              <a:defRPr lang="zh-CN" altLang="en-US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1</a:t>
            </a:r>
            <a:endParaRPr lang="en-US" altLang="zh-CN" dirty="0"/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2</a:t>
            </a:r>
            <a:endParaRPr lang="en-US" altLang="zh-CN" dirty="0"/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  <a:endParaRPr lang="en-US" altLang="zh-CN" dirty="0"/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4" Type="http://schemas.openxmlformats.org/officeDocument/2006/relationships/theme" Target="../theme/theme3.xml"/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4.xml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5.xml"/></Relationships>
</file>

<file path=ppt/slideMasters/_rels/slideMaster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4.xml"/><Relationship Id="rId8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1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8" Type="http://schemas.openxmlformats.org/officeDocument/2006/relationships/theme" Target="../theme/theme6.xml"/><Relationship Id="rId17" Type="http://schemas.openxmlformats.org/officeDocument/2006/relationships/image" Target="../media/image7.svg"/><Relationship Id="rId16" Type="http://schemas.openxmlformats.org/officeDocument/2006/relationships/image" Target="../media/image6.png"/><Relationship Id="rId15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15.xml"/><Relationship Id="rId1" Type="http://schemas.openxmlformats.org/officeDocument/2006/relationships/slideLayout" Target="../slideLayouts/slideLayout6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theme" Target="../theme/theme7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六边形 29"/>
          <p:cNvSpPr/>
          <p:nvPr userDrawn="1"/>
        </p:nvSpPr>
        <p:spPr>
          <a:xfrm rot="5400000">
            <a:off x="8672366" y="-244234"/>
            <a:ext cx="1034350" cy="1136649"/>
          </a:xfrm>
          <a:custGeom>
            <a:avLst/>
            <a:gdLst>
              <a:gd name="connsiteX0" fmla="*/ 0 w 1318512"/>
              <a:gd name="connsiteY0" fmla="*/ 568325 h 1136649"/>
              <a:gd name="connsiteX1" fmla="*/ 284162 w 1318512"/>
              <a:gd name="connsiteY1" fmla="*/ 0 h 1136649"/>
              <a:gd name="connsiteX2" fmla="*/ 1034350 w 1318512"/>
              <a:gd name="connsiteY2" fmla="*/ 0 h 1136649"/>
              <a:gd name="connsiteX3" fmla="*/ 1318512 w 1318512"/>
              <a:gd name="connsiteY3" fmla="*/ 568325 h 1136649"/>
              <a:gd name="connsiteX4" fmla="*/ 1034350 w 1318512"/>
              <a:gd name="connsiteY4" fmla="*/ 1136649 h 1136649"/>
              <a:gd name="connsiteX5" fmla="*/ 284162 w 1318512"/>
              <a:gd name="connsiteY5" fmla="*/ 1136649 h 1136649"/>
              <a:gd name="connsiteX6" fmla="*/ 0 w 1318512"/>
              <a:gd name="connsiteY6" fmla="*/ 568325 h 1136649"/>
              <a:gd name="connsiteX0-1" fmla="*/ 0 w 1034350"/>
              <a:gd name="connsiteY0-2" fmla="*/ 1136649 h 1136649"/>
              <a:gd name="connsiteX1-3" fmla="*/ 0 w 1034350"/>
              <a:gd name="connsiteY1-4" fmla="*/ 0 h 1136649"/>
              <a:gd name="connsiteX2-5" fmla="*/ 750188 w 1034350"/>
              <a:gd name="connsiteY2-6" fmla="*/ 0 h 1136649"/>
              <a:gd name="connsiteX3-7" fmla="*/ 1034350 w 1034350"/>
              <a:gd name="connsiteY3-8" fmla="*/ 568325 h 1136649"/>
              <a:gd name="connsiteX4-9" fmla="*/ 750188 w 1034350"/>
              <a:gd name="connsiteY4-10" fmla="*/ 1136649 h 1136649"/>
              <a:gd name="connsiteX5-11" fmla="*/ 0 w 1034350"/>
              <a:gd name="connsiteY5-12" fmla="*/ 1136649 h 113664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1034350" h="1136649">
                <a:moveTo>
                  <a:pt x="0" y="1136649"/>
                </a:moveTo>
                <a:lnTo>
                  <a:pt x="0" y="0"/>
                </a:lnTo>
                <a:lnTo>
                  <a:pt x="750188" y="0"/>
                </a:lnTo>
                <a:lnTo>
                  <a:pt x="1034350" y="568325"/>
                </a:lnTo>
                <a:lnTo>
                  <a:pt x="750188" y="1136649"/>
                </a:lnTo>
                <a:lnTo>
                  <a:pt x="0" y="1136649"/>
                </a:lnTo>
                <a:close/>
              </a:path>
            </a:pathLst>
          </a:cu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" name="六边形 30"/>
          <p:cNvSpPr/>
          <p:nvPr userDrawn="1"/>
        </p:nvSpPr>
        <p:spPr>
          <a:xfrm rot="5400000">
            <a:off x="9521078" y="753888"/>
            <a:ext cx="523072" cy="450925"/>
          </a:xfrm>
          <a:prstGeom prst="hexagon">
            <a:avLst/>
          </a:prstGeom>
          <a:solidFill>
            <a:srgbClr val="49504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" name="六边形 31"/>
          <p:cNvSpPr/>
          <p:nvPr userDrawn="1"/>
        </p:nvSpPr>
        <p:spPr>
          <a:xfrm rot="5400000">
            <a:off x="8027944" y="996957"/>
            <a:ext cx="523072" cy="450925"/>
          </a:xfrm>
          <a:prstGeom prst="hexagon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3" name="六边形 32"/>
          <p:cNvSpPr/>
          <p:nvPr userDrawn="1"/>
        </p:nvSpPr>
        <p:spPr>
          <a:xfrm rot="5400000">
            <a:off x="10287577" y="140894"/>
            <a:ext cx="196767" cy="169627"/>
          </a:xfrm>
          <a:prstGeom prst="hexagon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4" name="六边形 33"/>
          <p:cNvSpPr/>
          <p:nvPr userDrawn="1"/>
        </p:nvSpPr>
        <p:spPr>
          <a:xfrm rot="5400000">
            <a:off x="3684719" y="893697"/>
            <a:ext cx="886529" cy="764250"/>
          </a:xfrm>
          <a:prstGeom prst="hexagon">
            <a:avLst/>
          </a:prstGeom>
          <a:noFill/>
          <a:ln w="9525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5" name="六边形 34"/>
          <p:cNvSpPr/>
          <p:nvPr userDrawn="1"/>
        </p:nvSpPr>
        <p:spPr>
          <a:xfrm rot="5400000">
            <a:off x="11266257" y="1225116"/>
            <a:ext cx="206955" cy="178410"/>
          </a:xfrm>
          <a:prstGeom prst="hexagon">
            <a:avLst/>
          </a:prstGeom>
          <a:noFill/>
          <a:ln w="9525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6" name="六边形 35"/>
          <p:cNvSpPr/>
          <p:nvPr userDrawn="1"/>
        </p:nvSpPr>
        <p:spPr>
          <a:xfrm rot="5400000">
            <a:off x="918490" y="676500"/>
            <a:ext cx="206955" cy="178410"/>
          </a:xfrm>
          <a:prstGeom prst="hexagon">
            <a:avLst/>
          </a:prstGeom>
          <a:solidFill>
            <a:srgbClr val="AD2B26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7" name="六边形 36"/>
          <p:cNvSpPr/>
          <p:nvPr userDrawn="1"/>
        </p:nvSpPr>
        <p:spPr>
          <a:xfrm rot="5400000">
            <a:off x="4564916" y="775592"/>
            <a:ext cx="369001" cy="318105"/>
          </a:xfrm>
          <a:prstGeom prst="hexagon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" name="直线连接符 2"/>
          <p:cNvCxnSpPr/>
          <p:nvPr userDrawn="1"/>
        </p:nvCxnSpPr>
        <p:spPr>
          <a:xfrm>
            <a:off x="9997213" y="1131213"/>
            <a:ext cx="647089" cy="39664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线连接符 40"/>
          <p:cNvCxnSpPr/>
          <p:nvPr userDrawn="1"/>
        </p:nvCxnSpPr>
        <p:spPr>
          <a:xfrm>
            <a:off x="3898416" y="466240"/>
            <a:ext cx="691948" cy="36631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3018" y="5296483"/>
            <a:ext cx="3565964" cy="582073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5865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5pPr>
      <a:lvl6pPr marL="6096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6pPr>
      <a:lvl7pPr marL="12192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7pPr>
      <a:lvl8pPr marL="18288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8pPr>
      <a:lvl9pPr marL="24384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9pPr>
    </p:titleStyle>
    <p:bodyStyle>
      <a:lvl1pPr marL="457200" indent="-4572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735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5" name="组合 4"/>
          <p:cNvGrpSpPr/>
          <p:nvPr userDrawn="1"/>
        </p:nvGrpSpPr>
        <p:grpSpPr>
          <a:xfrm>
            <a:off x="2126595" y="2260317"/>
            <a:ext cx="2280944" cy="1168683"/>
            <a:chOff x="1984355" y="1223746"/>
            <a:chExt cx="2280944" cy="1168683"/>
          </a:xfrm>
        </p:grpSpPr>
        <p:sp>
          <p:nvSpPr>
            <p:cNvPr id="20" name="文本框 19"/>
            <p:cNvSpPr txBox="1"/>
            <p:nvPr/>
          </p:nvSpPr>
          <p:spPr>
            <a:xfrm>
              <a:off x="2549296" y="1223746"/>
              <a:ext cx="1245854" cy="73866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4200" b="1" i="0" dirty="0"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目录</a:t>
              </a:r>
              <a:endParaRPr lang="zh-CN" altLang="en-US" sz="4200" b="1" i="0" dirty="0">
                <a:latin typeface="Alibaba PuHuiTi B" pitchFamily="18" charset="-122"/>
                <a:ea typeface="Alibaba PuHuiTi B" pitchFamily="18" charset="-122"/>
                <a:cs typeface="Alibaba PuHuiTi B" pitchFamily="18" charset="-122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1984355" y="1869209"/>
              <a:ext cx="1833941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chemeClr val="bg1">
                      <a:lumMod val="8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阿里巴巴普惠体" panose="00020600040101010101" pitchFamily="18" charset="-122"/>
                </a:rPr>
                <a:t>Contents</a:t>
              </a:r>
              <a:endParaRPr lang="zh-CN" altLang="en-US" sz="28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cxnSp>
          <p:nvCxnSpPr>
            <p:cNvPr id="23" name="直接连接符 2"/>
            <p:cNvCxnSpPr/>
            <p:nvPr/>
          </p:nvCxnSpPr>
          <p:spPr>
            <a:xfrm>
              <a:off x="4265299" y="1300145"/>
              <a:ext cx="0" cy="106226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六边形 24"/>
            <p:cNvSpPr/>
            <p:nvPr/>
          </p:nvSpPr>
          <p:spPr>
            <a:xfrm rot="5400000">
              <a:off x="2142134" y="1404577"/>
              <a:ext cx="437322" cy="377002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6" name="六边形 25"/>
            <p:cNvSpPr/>
            <p:nvPr/>
          </p:nvSpPr>
          <p:spPr>
            <a:xfrm rot="5400000">
              <a:off x="2037082" y="1610051"/>
              <a:ext cx="246109" cy="212163"/>
            </a:xfrm>
            <a:prstGeom prst="hexagon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学习目标</a:t>
            </a:r>
            <a:endParaRPr lang="zh-CN" altLang="en-US" sz="4200" b="1" i="0" dirty="0">
              <a:latin typeface="Alibaba PuHuiTi B" pitchFamily="18" charset="-122"/>
              <a:ea typeface="Alibaba PuHuiTi B" pitchFamily="18" charset="-122"/>
              <a:cs typeface="Alibaba PuHuiTi B" pitchFamily="18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cxnSp>
        <p:nvCxnSpPr>
          <p:cNvPr id="23" name="直接连接符 2"/>
          <p:cNvCxnSpPr/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形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六边形 6"/>
          <p:cNvSpPr/>
          <p:nvPr userDrawn="1"/>
        </p:nvSpPr>
        <p:spPr>
          <a:xfrm rot="5400000">
            <a:off x="3779834" y="2429461"/>
            <a:ext cx="1318512" cy="1136649"/>
          </a:xfrm>
          <a:prstGeom prst="hexagon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六边形 7"/>
          <p:cNvSpPr/>
          <p:nvPr userDrawn="1"/>
        </p:nvSpPr>
        <p:spPr>
          <a:xfrm rot="5400000">
            <a:off x="3567036" y="3257393"/>
            <a:ext cx="429253" cy="370046"/>
          </a:xfrm>
          <a:prstGeom prst="hexagon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六边形 6"/>
          <p:cNvSpPr/>
          <p:nvPr userDrawn="1"/>
        </p:nvSpPr>
        <p:spPr>
          <a:xfrm rot="5400000">
            <a:off x="3779834" y="2429461"/>
            <a:ext cx="1318512" cy="1136649"/>
          </a:xfrm>
          <a:prstGeom prst="hexagon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六边形 10"/>
          <p:cNvSpPr/>
          <p:nvPr userDrawn="1"/>
        </p:nvSpPr>
        <p:spPr>
          <a:xfrm rot="5400000">
            <a:off x="3567036" y="3257393"/>
            <a:ext cx="429253" cy="370046"/>
          </a:xfrm>
          <a:prstGeom prst="hexagon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 userDrawn="1"/>
        </p:nvSpPr>
        <p:spPr>
          <a:xfrm>
            <a:off x="4504267" y="260138"/>
            <a:ext cx="7687727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100" dirty="0">
                <a:solidFill>
                  <a:srgbClr val="49504F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libaba PuHuiTi" pitchFamily="18" charset="-122"/>
              </a:rPr>
              <a:t>多一句没有，少一句不行，用更短时间，教会更实用的技术！</a:t>
            </a:r>
            <a:endParaRPr lang="zh-CN" altLang="en-US" sz="2100" dirty="0">
              <a:solidFill>
                <a:srgbClr val="49504F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Alibaba PuHuiTi" pitchFamily="18" charset="-122"/>
            </a:endParaRPr>
          </a:p>
        </p:txBody>
      </p:sp>
      <p:sp>
        <p:nvSpPr>
          <p:cNvPr id="21" name="矩形 20"/>
          <p:cNvSpPr/>
          <p:nvPr userDrawn="1"/>
        </p:nvSpPr>
        <p:spPr>
          <a:xfrm>
            <a:off x="-52550" y="0"/>
            <a:ext cx="224790" cy="694841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矩形 21"/>
          <p:cNvSpPr/>
          <p:nvPr userDrawn="1"/>
        </p:nvSpPr>
        <p:spPr>
          <a:xfrm>
            <a:off x="-52550" y="719892"/>
            <a:ext cx="223200" cy="315311"/>
          </a:xfrm>
          <a:prstGeom prst="rect">
            <a:avLst/>
          </a:prstGeom>
          <a:solidFill>
            <a:srgbClr val="B60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矩形 22"/>
          <p:cNvSpPr/>
          <p:nvPr userDrawn="1"/>
        </p:nvSpPr>
        <p:spPr>
          <a:xfrm>
            <a:off x="2567066" y="719635"/>
            <a:ext cx="7023600" cy="21600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矩形 23"/>
          <p:cNvSpPr/>
          <p:nvPr userDrawn="1"/>
        </p:nvSpPr>
        <p:spPr>
          <a:xfrm>
            <a:off x="9481902" y="719635"/>
            <a:ext cx="2163600" cy="21600"/>
          </a:xfrm>
          <a:prstGeom prst="rect">
            <a:avLst/>
          </a:prstGeom>
          <a:solidFill>
            <a:srgbClr val="B60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任意形状 24"/>
          <p:cNvSpPr/>
          <p:nvPr userDrawn="1"/>
        </p:nvSpPr>
        <p:spPr>
          <a:xfrm>
            <a:off x="9612588" y="6582369"/>
            <a:ext cx="400898" cy="208765"/>
          </a:xfrm>
          <a:custGeom>
            <a:avLst/>
            <a:gdLst>
              <a:gd name="connsiteX0" fmla="*/ 200449 w 400898"/>
              <a:gd name="connsiteY0" fmla="*/ 0 h 208765"/>
              <a:gd name="connsiteX1" fmla="*/ 400898 w 400898"/>
              <a:gd name="connsiteY1" fmla="*/ 200449 h 208765"/>
              <a:gd name="connsiteX2" fmla="*/ 392582 w 400898"/>
              <a:gd name="connsiteY2" fmla="*/ 208765 h 208765"/>
              <a:gd name="connsiteX3" fmla="*/ 8316 w 400898"/>
              <a:gd name="connsiteY3" fmla="*/ 208765 h 208765"/>
              <a:gd name="connsiteX4" fmla="*/ 0 w 400898"/>
              <a:gd name="connsiteY4" fmla="*/ 200449 h 208765"/>
              <a:gd name="connsiteX5" fmla="*/ 200449 w 400898"/>
              <a:gd name="connsiteY5" fmla="*/ 0 h 20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0898" h="208765">
                <a:moveTo>
                  <a:pt x="200449" y="0"/>
                </a:moveTo>
                <a:lnTo>
                  <a:pt x="400898" y="200449"/>
                </a:lnTo>
                <a:lnTo>
                  <a:pt x="392582" y="208765"/>
                </a:lnTo>
                <a:lnTo>
                  <a:pt x="8316" y="208765"/>
                </a:lnTo>
                <a:lnTo>
                  <a:pt x="0" y="200449"/>
                </a:lnTo>
                <a:lnTo>
                  <a:pt x="200449" y="0"/>
                </a:lnTo>
                <a:close/>
              </a:path>
            </a:pathLst>
          </a:custGeom>
          <a:solidFill>
            <a:srgbClr val="68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6" name="矩形 22"/>
          <p:cNvSpPr>
            <a:spLocks noChangeArrowheads="1"/>
          </p:cNvSpPr>
          <p:nvPr userDrawn="1"/>
        </p:nvSpPr>
        <p:spPr bwMode="auto">
          <a:xfrm>
            <a:off x="-10583" y="6779344"/>
            <a:ext cx="10057936" cy="110793"/>
          </a:xfrm>
          <a:prstGeom prst="rect">
            <a:avLst/>
          </a:prstGeom>
          <a:solidFill>
            <a:srgbClr val="49504F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7" name="矩形 14"/>
          <p:cNvSpPr/>
          <p:nvPr userDrawn="1"/>
        </p:nvSpPr>
        <p:spPr bwMode="auto">
          <a:xfrm>
            <a:off x="9813037" y="6582369"/>
            <a:ext cx="2378963" cy="307767"/>
          </a:xfrm>
          <a:custGeom>
            <a:avLst/>
            <a:gdLst>
              <a:gd name="connsiteX0" fmla="*/ 0 w 2202525"/>
              <a:gd name="connsiteY0" fmla="*/ 0 h 275631"/>
              <a:gd name="connsiteX1" fmla="*/ 2202525 w 2202525"/>
              <a:gd name="connsiteY1" fmla="*/ 0 h 275631"/>
              <a:gd name="connsiteX2" fmla="*/ 2202525 w 2202525"/>
              <a:gd name="connsiteY2" fmla="*/ 275631 h 275631"/>
              <a:gd name="connsiteX3" fmla="*/ 0 w 2202525"/>
              <a:gd name="connsiteY3" fmla="*/ 275631 h 275631"/>
              <a:gd name="connsiteX4" fmla="*/ 0 w 2202525"/>
              <a:gd name="connsiteY4" fmla="*/ 0 h 275631"/>
              <a:gd name="connsiteX0-1" fmla="*/ 0 w 2202525"/>
              <a:gd name="connsiteY0-2" fmla="*/ 0 h 275631"/>
              <a:gd name="connsiteX1-3" fmla="*/ 2202525 w 2202525"/>
              <a:gd name="connsiteY1-4" fmla="*/ 0 h 275631"/>
              <a:gd name="connsiteX2-5" fmla="*/ 2202525 w 2202525"/>
              <a:gd name="connsiteY2-6" fmla="*/ 275631 h 275631"/>
              <a:gd name="connsiteX3-7" fmla="*/ 104775 w 2202525"/>
              <a:gd name="connsiteY3-8" fmla="*/ 272456 h 275631"/>
              <a:gd name="connsiteX4-9" fmla="*/ 0 w 2202525"/>
              <a:gd name="connsiteY4-10" fmla="*/ 0 h 27563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202525" h="275631">
                <a:moveTo>
                  <a:pt x="0" y="0"/>
                </a:moveTo>
                <a:lnTo>
                  <a:pt x="2202525" y="0"/>
                </a:lnTo>
                <a:lnTo>
                  <a:pt x="2202525" y="275631"/>
                </a:lnTo>
                <a:lnTo>
                  <a:pt x="104775" y="272456"/>
                </a:lnTo>
                <a:lnTo>
                  <a:pt x="0" y="0"/>
                </a:lnTo>
                <a:close/>
              </a:path>
            </a:pathLst>
          </a:custGeom>
          <a:solidFill>
            <a:srgbClr val="B6000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8" name="矩形 27"/>
          <p:cNvSpPr/>
          <p:nvPr userDrawn="1"/>
        </p:nvSpPr>
        <p:spPr>
          <a:xfrm>
            <a:off x="9950236" y="6535935"/>
            <a:ext cx="224176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libaba PuHuiTi" pitchFamily="18" charset="-122"/>
              </a:rPr>
              <a:t>高级软件人才培训专家</a:t>
            </a:r>
            <a:endParaRPr lang="zh-CN" altLang="en-US" sz="1600" dirty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Alibaba PuHuiTi" pitchFamily="18" charset="-122"/>
            </a:endParaRPr>
          </a:p>
        </p:txBody>
      </p:sp>
      <p:pic>
        <p:nvPicPr>
          <p:cNvPr id="12" name="图形 11"/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9871" y="-85784"/>
            <a:ext cx="2666725" cy="1174541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indent="-4572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1989" y="2322246"/>
            <a:ext cx="3168023" cy="130846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5865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5pPr>
      <a:lvl6pPr marL="6096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6pPr>
      <a:lvl7pPr marL="12192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7pPr>
      <a:lvl8pPr marL="18288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8pPr>
      <a:lvl9pPr marL="24384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9pPr>
    </p:titleStyle>
    <p:bodyStyle>
      <a:lvl1pPr marL="457200" indent="-4572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735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image" Target="../media/image36.png"/><Relationship Id="rId8" Type="http://schemas.openxmlformats.org/officeDocument/2006/relationships/image" Target="../media/image35.png"/><Relationship Id="rId7" Type="http://schemas.openxmlformats.org/officeDocument/2006/relationships/image" Target="../media/image34.png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2" Type="http://schemas.openxmlformats.org/officeDocument/2006/relationships/slideLayout" Target="../slideLayouts/slideLayout16.xml"/><Relationship Id="rId11" Type="http://schemas.openxmlformats.org/officeDocument/2006/relationships/image" Target="../media/image38.jpeg"/><Relationship Id="rId10" Type="http://schemas.openxmlformats.org/officeDocument/2006/relationships/image" Target="../media/image37.png"/><Relationship Id="rId1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40.png"/><Relationship Id="rId1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43.png"/><Relationship Id="rId1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10.xml"/><Relationship Id="rId4" Type="http://schemas.openxmlformats.org/officeDocument/2006/relationships/image" Target="../media/image47.png"/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image" Target="../media/image44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49.png"/><Relationship Id="rId1" Type="http://schemas.openxmlformats.org/officeDocument/2006/relationships/image" Target="../media/image4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5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5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52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.xml"/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54.png"/><Relationship Id="rId1" Type="http://schemas.openxmlformats.org/officeDocument/2006/relationships/image" Target="../media/image53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56.png"/><Relationship Id="rId1" Type="http://schemas.openxmlformats.org/officeDocument/2006/relationships/image" Target="../media/image55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57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8.xml"/><Relationship Id="rId4" Type="http://schemas.openxmlformats.org/officeDocument/2006/relationships/image" Target="../media/image60.png"/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image" Target="../media/image52.png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0.xml"/><Relationship Id="rId4" Type="http://schemas.openxmlformats.org/officeDocument/2006/relationships/image" Target="../media/image12.jpeg"/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image" Target="../media/image9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6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61.pn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63.png"/><Relationship Id="rId1" Type="http://schemas.openxmlformats.org/officeDocument/2006/relationships/image" Target="../media/image6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64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10.xml"/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65.pn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0.xml"/><Relationship Id="rId4" Type="http://schemas.openxmlformats.org/officeDocument/2006/relationships/slideLayout" Target="../slideLayouts/slideLayout10.xml"/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image" Target="../media/image66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0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0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.xml"/><Relationship Id="rId6" Type="http://schemas.openxmlformats.org/officeDocument/2006/relationships/slideLayout" Target="../slideLayouts/slideLayout10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0.xml"/><Relationship Id="rId8" Type="http://schemas.openxmlformats.org/officeDocument/2006/relationships/image" Target="../media/image27.wmf"/><Relationship Id="rId7" Type="http://schemas.openxmlformats.org/officeDocument/2006/relationships/oleObject" Target="../embeddings/oleObject3.bin"/><Relationship Id="rId6" Type="http://schemas.openxmlformats.org/officeDocument/2006/relationships/image" Target="../media/image26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25.wmf"/><Relationship Id="rId3" Type="http://schemas.openxmlformats.org/officeDocument/2006/relationships/oleObject" Target="../embeddings/oleObject1.bin"/><Relationship Id="rId2" Type="http://schemas.openxmlformats.org/officeDocument/2006/relationships/image" Target="../media/image24.jpeg"/><Relationship Id="rId11" Type="http://schemas.openxmlformats.org/officeDocument/2006/relationships/notesSlide" Target="../notesSlides/notesSlide5.xml"/><Relationship Id="rId10" Type="http://schemas.openxmlformats.org/officeDocument/2006/relationships/vmlDrawing" Target="../drawings/vmlDrawing1.vml"/><Relationship Id="rId1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2.vml"/><Relationship Id="rId5" Type="http://schemas.openxmlformats.org/officeDocument/2006/relationships/slideLayout" Target="../slideLayouts/slideLayout18.xml"/><Relationship Id="rId4" Type="http://schemas.openxmlformats.org/officeDocument/2006/relationships/image" Target="../media/image27.wmf"/><Relationship Id="rId3" Type="http://schemas.openxmlformats.org/officeDocument/2006/relationships/oleObject" Target="../embeddings/oleObject5.bin"/><Relationship Id="rId2" Type="http://schemas.openxmlformats.org/officeDocument/2006/relationships/image" Target="../media/image25.wmf"/><Relationship Id="rId1" Type="http://schemas.openxmlformats.org/officeDocument/2006/relationships/oleObject" Target="../embeddings/oleObject4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逻辑回归</a:t>
            </a:r>
            <a:endParaRPr kumimoji="1" lang="zh-CN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01 (82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074666" y="5174812"/>
            <a:ext cx="1481455" cy="148145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1805749"/>
            <a:ext cx="3183835" cy="33682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6835" y="1632578"/>
            <a:ext cx="3716782" cy="61450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7930" y="2351594"/>
            <a:ext cx="5751076" cy="454696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52606" y="2386169"/>
            <a:ext cx="528029" cy="38554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7930" y="2953438"/>
            <a:ext cx="1556853" cy="419153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18253" y="3398954"/>
            <a:ext cx="4614692" cy="72578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28802" y="4253261"/>
            <a:ext cx="3081130" cy="522791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03468" y="4806890"/>
            <a:ext cx="1841500" cy="73241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11584" y="5701826"/>
            <a:ext cx="1457783" cy="522791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4979" y="2717072"/>
            <a:ext cx="4614692" cy="2373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文本占位符 2"/>
          <p:cNvSpPr txBox="1"/>
          <p:nvPr/>
        </p:nvSpPr>
        <p:spPr>
          <a:xfrm>
            <a:off x="1160434" y="4264868"/>
            <a:ext cx="2504633" cy="499578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Roboto" panose="02000000000000000000" pitchFamily="2" charset="0"/>
                <a:ea typeface="Alibaba PuHuiTi" pitchFamily="18" charset="-122"/>
                <a:cs typeface="Alibaba PuHuiTi" pitchFamily="18" charset="-122"/>
              </a:rPr>
              <a:t>对似然函数两边，同时取</a:t>
            </a:r>
            <a:r>
              <a:rPr lang="en-US" altLang="zh-CN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Roboto" panose="02000000000000000000" pitchFamily="2" charset="0"/>
                <a:ea typeface="Alibaba PuHuiTi" pitchFamily="18" charset="-122"/>
                <a:cs typeface="Alibaba PuHuiTi" pitchFamily="18" charset="-122"/>
              </a:rPr>
              <a:t>ln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C0504D">
                  <a:lumMod val="75000"/>
                </a:srgbClr>
              </a:solidFill>
              <a:effectLst/>
              <a:uLnTx/>
              <a:uFillTx/>
              <a:latin typeface="Roboto" panose="02000000000000000000" pitchFamily="2" charset="0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17" name="文本占位符 2"/>
          <p:cNvSpPr txBox="1"/>
          <p:nvPr/>
        </p:nvSpPr>
        <p:spPr>
          <a:xfrm>
            <a:off x="1140771" y="4957674"/>
            <a:ext cx="1889082" cy="499578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Roboto" panose="02000000000000000000" pitchFamily="2" charset="0"/>
                <a:ea typeface="Alibaba PuHuiTi" pitchFamily="18" charset="-122"/>
                <a:cs typeface="Alibaba PuHuiTi" pitchFamily="18" charset="-122"/>
              </a:rPr>
              <a:t>对参数</a:t>
            </a:r>
            <a:r>
              <a:rPr lang="en-US" altLang="zh-CN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Roboto" panose="02000000000000000000" pitchFamily="2" charset="0"/>
                <a:ea typeface="Alibaba PuHuiTi" pitchFamily="18" charset="-122"/>
                <a:cs typeface="Alibaba PuHuiTi" pitchFamily="18" charset="-122"/>
              </a:rPr>
              <a:t>u</a:t>
            </a:r>
            <a:r>
              <a:rPr lang="zh-CN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Roboto" panose="02000000000000000000" pitchFamily="2" charset="0"/>
                <a:ea typeface="Alibaba PuHuiTi" pitchFamily="18" charset="-122"/>
                <a:cs typeface="Alibaba PuHuiTi" pitchFamily="18" charset="-122"/>
              </a:rPr>
              <a:t>求导函数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C0504D">
                  <a:lumMod val="75000"/>
                </a:srgbClr>
              </a:solidFill>
              <a:effectLst/>
              <a:uLnTx/>
              <a:uFillTx/>
              <a:latin typeface="Roboto" panose="02000000000000000000" pitchFamily="2" charset="0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18" name="文本占位符 2"/>
          <p:cNvSpPr txBox="1"/>
          <p:nvPr/>
        </p:nvSpPr>
        <p:spPr>
          <a:xfrm>
            <a:off x="5869701" y="4975633"/>
            <a:ext cx="1841500" cy="481619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Roboto" panose="02000000000000000000" pitchFamily="2" charset="0"/>
                <a:ea typeface="Alibaba PuHuiTi" pitchFamily="18" charset="-122"/>
                <a:cs typeface="Alibaba PuHuiTi" pitchFamily="18" charset="-122"/>
              </a:rPr>
              <a:t>当</a:t>
            </a:r>
            <a:r>
              <a:rPr lang="en-US" altLang="zh-CN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Roboto" panose="02000000000000000000" pitchFamily="2" charset="0"/>
                <a:ea typeface="Alibaba PuHuiTi" pitchFamily="18" charset="-122"/>
                <a:cs typeface="Alibaba PuHuiTi" pitchFamily="18" charset="-122"/>
              </a:rPr>
              <a:t>x</a:t>
            </a:r>
            <a:r>
              <a:rPr lang="zh-CN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Roboto" panose="02000000000000000000" pitchFamily="2" charset="0"/>
                <a:ea typeface="Alibaba PuHuiTi" pitchFamily="18" charset="-122"/>
                <a:cs typeface="Alibaba PuHuiTi" pitchFamily="18" charset="-122"/>
              </a:rPr>
              <a:t> </a:t>
            </a:r>
            <a:r>
              <a:rPr lang="en-US" altLang="zh-CN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Roboto" panose="02000000000000000000" pitchFamily="2" charset="0"/>
                <a:ea typeface="Alibaba PuHuiTi" pitchFamily="18" charset="-122"/>
                <a:cs typeface="Alibaba PuHuiTi" pitchFamily="18" charset="-122"/>
              </a:rPr>
              <a:t>=</a:t>
            </a:r>
            <a:r>
              <a:rPr lang="zh-CN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Roboto" panose="02000000000000000000" pitchFamily="2" charset="0"/>
                <a:ea typeface="Alibaba PuHuiTi" pitchFamily="18" charset="-122"/>
                <a:cs typeface="Alibaba PuHuiTi" pitchFamily="18" charset="-122"/>
              </a:rPr>
              <a:t> </a:t>
            </a:r>
            <a:r>
              <a:rPr lang="en-US" altLang="zh-CN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Roboto" panose="02000000000000000000" pitchFamily="2" charset="0"/>
                <a:ea typeface="Alibaba PuHuiTi" pitchFamily="18" charset="-122"/>
                <a:cs typeface="Alibaba PuHuiTi" pitchFamily="18" charset="-122"/>
              </a:rPr>
              <a:t>u</a:t>
            </a:r>
            <a:r>
              <a:rPr lang="zh-CN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Roboto" panose="02000000000000000000" pitchFamily="2" charset="0"/>
                <a:ea typeface="Alibaba PuHuiTi" pitchFamily="18" charset="-122"/>
                <a:cs typeface="Alibaba PuHuiTi" pitchFamily="18" charset="-122"/>
              </a:rPr>
              <a:t>时 概率最大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C0504D">
                  <a:lumMod val="75000"/>
                </a:srgbClr>
              </a:solidFill>
              <a:effectLst/>
              <a:uLnTx/>
              <a:uFillTx/>
              <a:latin typeface="Roboto" panose="02000000000000000000" pitchFamily="2" charset="0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19" name="文本占位符 2"/>
          <p:cNvSpPr txBox="1"/>
          <p:nvPr/>
        </p:nvSpPr>
        <p:spPr>
          <a:xfrm>
            <a:off x="1188352" y="5748425"/>
            <a:ext cx="1623674" cy="481619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Roboto" panose="02000000000000000000" pitchFamily="2" charset="0"/>
                <a:ea typeface="Alibaba PuHuiTi" pitchFamily="18" charset="-122"/>
                <a:cs typeface="Alibaba PuHuiTi" pitchFamily="18" charset="-122"/>
              </a:rPr>
              <a:t>u</a:t>
            </a:r>
            <a:r>
              <a:rPr lang="zh-CN" altLang="en-US" sz="1400" noProof="0" dirty="0">
                <a:solidFill>
                  <a:prstClr val="black">
                    <a:lumMod val="85000"/>
                    <a:lumOff val="15000"/>
                  </a:prstClr>
                </a:solidFill>
                <a:latin typeface="Roboto" panose="02000000000000000000" pitchFamily="2" charset="0"/>
                <a:ea typeface="Alibaba PuHuiTi" pitchFamily="18" charset="-122"/>
                <a:cs typeface="Alibaba PuHuiTi" pitchFamily="18" charset="-122"/>
              </a:rPr>
              <a:t>为</a:t>
            </a:r>
            <a:r>
              <a:rPr lang="en-US" altLang="zh-CN" sz="1400" noProof="0" dirty="0">
                <a:solidFill>
                  <a:prstClr val="black">
                    <a:lumMod val="85000"/>
                    <a:lumOff val="15000"/>
                  </a:prstClr>
                </a:solidFill>
                <a:latin typeface="Roboto" panose="02000000000000000000" pitchFamily="2" charset="0"/>
                <a:ea typeface="Alibaba PuHuiTi" pitchFamily="18" charset="-122"/>
                <a:cs typeface="Alibaba PuHuiTi" pitchFamily="18" charset="-122"/>
              </a:rPr>
              <a:t>x</a:t>
            </a:r>
            <a:r>
              <a:rPr lang="zh-CN" altLang="en-US" sz="1400" noProof="0" dirty="0">
                <a:solidFill>
                  <a:prstClr val="black">
                    <a:lumMod val="85000"/>
                    <a:lumOff val="15000"/>
                  </a:prstClr>
                </a:solidFill>
                <a:latin typeface="Roboto" panose="02000000000000000000" pitchFamily="2" charset="0"/>
                <a:ea typeface="Alibaba PuHuiTi" pitchFamily="18" charset="-122"/>
                <a:cs typeface="Alibaba PuHuiTi" pitchFamily="18" charset="-122"/>
              </a:rPr>
              <a:t>的均值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C0504D">
                  <a:lumMod val="75000"/>
                </a:srgbClr>
              </a:solidFill>
              <a:effectLst/>
              <a:uLnTx/>
              <a:uFillTx/>
              <a:latin typeface="Roboto" panose="02000000000000000000" pitchFamily="2" charset="0"/>
              <a:ea typeface="Alibaba PuHuiTi" pitchFamily="18" charset="-122"/>
              <a:cs typeface="Alibaba PuHuiTi" pitchFamily="18" charset="-122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4540013" y="901085"/>
            <a:ext cx="7228417" cy="3999161"/>
          </a:xfrm>
        </p:spPr>
        <p:txBody>
          <a:bodyPr anchor="t"/>
          <a:lstStyle/>
          <a:p>
            <a:r>
              <a:rPr lang="zh-CN" altLang="en-US" dirty="0">
                <a:solidFill>
                  <a:schemeClr val="tx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逻辑回归简介</a:t>
            </a:r>
            <a:endParaRPr lang="en-US" altLang="zh-CN" dirty="0">
              <a:solidFill>
                <a:schemeClr val="tx1"/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lvl="1"/>
            <a:r>
              <a:rPr lang="zh-CN" altLang="en-US" b="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应用场景，数学知识</a:t>
            </a:r>
            <a:endParaRPr lang="en-US" altLang="zh-CN" b="0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r>
              <a:rPr lang="zh-CN" altLang="en-US" dirty="0">
                <a:solidFill>
                  <a:srgbClr val="C0000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逻辑回归原理</a:t>
            </a:r>
            <a:endParaRPr kumimoji="1" lang="en-US" altLang="zh-CN" sz="1600" b="0" dirty="0">
              <a:solidFill>
                <a:srgbClr val="C00000"/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逻辑回归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API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函数和案例 </a:t>
            </a:r>
            <a:endParaRPr kumimoji="1" lang="en-US" altLang="zh-CN" sz="1600" b="0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分类问题评估</a:t>
            </a:r>
            <a:endParaRPr kumimoji="1"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lvl="1"/>
            <a:r>
              <a:rPr lang="zh-CN" altLang="en-US" sz="16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混淆矩阵、精确率、召回率、</a:t>
            </a:r>
            <a:r>
              <a:rPr lang="en-US" altLang="zh-CN" sz="16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F1-score</a:t>
            </a:r>
            <a:r>
              <a:rPr lang="zh-CN" altLang="en-US" sz="16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、</a:t>
            </a:r>
            <a:r>
              <a:rPr kumimoji="1" lang="en-US" altLang="zh-CN" sz="16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AUC</a:t>
            </a:r>
            <a:r>
              <a:rPr kumimoji="1" lang="zh-CN" altLang="en-US" sz="16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指标、</a:t>
            </a:r>
            <a:r>
              <a:rPr kumimoji="1" lang="en-US" altLang="zh-CN" sz="16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ROC</a:t>
            </a:r>
            <a:r>
              <a:rPr kumimoji="1" lang="zh-CN" altLang="en-US" sz="16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曲线 </a:t>
            </a:r>
            <a:endParaRPr lang="en-US" altLang="zh-CN" sz="1600" b="0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电信客户流失预测案例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lvl="1"/>
            <a:endParaRPr lang="en-US" altLang="zh-CN" sz="1600" b="0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l"/>
            <a:r>
              <a:rPr lang="zh-CN" alt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理解逻辑回归算法的原理</a:t>
            </a:r>
            <a:endParaRPr lang="zh-CN" altLang="en-US" b="0" i="0" u="none" strike="noStrike" dirty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  <a:p>
            <a:pPr algn="l"/>
            <a:r>
              <a:rPr lang="zh-CN" alt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知道逻辑回归的损失函数</a:t>
            </a:r>
            <a:endParaRPr lang="zh-CN" altLang="en-US" b="0" i="0" u="none" strike="noStrike" dirty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  <a:p>
            <a:pPr marL="0" indent="0">
              <a:buNone/>
            </a:pPr>
            <a:endParaRPr lang="zh-CN" alt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10879" y="839979"/>
            <a:ext cx="6459803" cy="517190"/>
          </a:xfrm>
        </p:spPr>
        <p:txBody>
          <a:bodyPr/>
          <a:lstStyle/>
          <a:p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逻辑回归</a:t>
            </a: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原理 </a:t>
            </a: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–</a:t>
            </a: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概念</a:t>
            </a:r>
            <a:endParaRPr kumimoji="1"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4" name="文本占位符 2"/>
          <p:cNvSpPr txBox="1"/>
          <p:nvPr/>
        </p:nvSpPr>
        <p:spPr>
          <a:xfrm>
            <a:off x="1279016" y="2678449"/>
            <a:ext cx="4016262" cy="499578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基本思想</a:t>
            </a:r>
            <a:endParaRPr kumimoji="0" lang="zh-CN" altLang="en-GB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本占位符 2"/>
              <p:cNvSpPr txBox="1"/>
              <p:nvPr/>
            </p:nvSpPr>
            <p:spPr>
              <a:xfrm>
                <a:off x="1961454" y="3184249"/>
                <a:ext cx="7266752" cy="1696376"/>
              </a:xfrm>
              <a:prstGeom prst="rect">
                <a:avLst/>
              </a:prstGeom>
            </p:spPr>
            <p:txBody>
              <a:bodyPr/>
              <a:lstStyle>
                <a:lvl1pPr marL="0" indent="0" algn="l" rtl="0" eaLnBrk="0" fontAlgn="base" hangingPunct="0">
                  <a:lnSpc>
                    <a:spcPct val="150000"/>
                  </a:lnSpc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None/>
                  <a:defRPr sz="16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defRPr>
                </a:lvl1pPr>
                <a:lvl2pPr marL="990600" indent="-3810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b="1" kern="120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defRPr>
                </a:lvl2pPr>
                <a:lvl3pPr marL="1524000" indent="-3048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865" b="1" kern="120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defRPr>
                </a:lvl3pPr>
                <a:lvl4pPr marL="2133600" indent="-3048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6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743200" indent="-3048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6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352800" indent="-304800" algn="l" defTabSz="12192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6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962400" indent="-304800" algn="l" defTabSz="12192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6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572000" indent="-304800" algn="l" defTabSz="12192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6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181600" indent="-304800" algn="l" defTabSz="12192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6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marR="0" lvl="0" indent="-342900" algn="l" defTabSz="914400" rtl="0" eaLnBrk="0" fontAlgn="base" latinLnBrk="0" hangingPunct="0">
                  <a:lnSpc>
                    <a:spcPct val="15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+mj-lt"/>
                  <a:buAutoNum type="arabicPeriod"/>
                  <a:defRPr/>
                </a:pP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利用线性模型 </a:t>
                </a:r>
                <a:r>
                  <a:rPr kumimoji="0" lang="en-GB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f(x)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GB" altLang="zh-CN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GB" altLang="zh-CN" sz="1400" i="1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w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GB" altLang="zh-CN" sz="1400" i="1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T</m:t>
                        </m:r>
                      </m:sup>
                    </m:sSup>
                  </m:oMath>
                </a14:m>
                <a:r>
                  <a:rPr kumimoji="0" lang="en-GB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x + b </a:t>
                </a: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根据特征的重要性</a:t>
                </a: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504D">
                        <a:lumMod val="75000"/>
                      </a:srgb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计算出一个值</a:t>
                </a:r>
                <a:endPara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C0504D">
                      <a:lumMod val="75000"/>
                    </a:srgbClr>
                  </a:solidFill>
                  <a:effectLst/>
                  <a:uLnTx/>
                  <a:uFillTx/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endParaRPr>
              </a:p>
              <a:p>
                <a:pPr marL="342900" marR="0" lvl="0" indent="-342900" algn="l" defTabSz="914400" rtl="0" eaLnBrk="0" fontAlgn="base" latinLnBrk="0" hangingPunct="0">
                  <a:lnSpc>
                    <a:spcPct val="15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+mj-lt"/>
                  <a:buAutoNum type="arabicPeriod"/>
                  <a:defRPr/>
                </a:pP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再使用 </a:t>
                </a:r>
                <a:r>
                  <a:rPr kumimoji="0" lang="en-GB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sigmoid </a:t>
                </a: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函数将 </a:t>
                </a:r>
                <a:r>
                  <a:rPr kumimoji="0" lang="en-GB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f(x) </a:t>
                </a: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的输出值</a:t>
                </a: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504D">
                        <a:lumMod val="75000"/>
                      </a:srgb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映射为概率值</a:t>
                </a:r>
                <a:endPara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C0504D">
                      <a:lumMod val="75000"/>
                    </a:srgbClr>
                  </a:solidFill>
                  <a:effectLst/>
                  <a:uLnTx/>
                  <a:uFillTx/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endParaRPr>
              </a:p>
              <a:p>
                <a:pPr marL="1333500" marR="0" lvl="1" indent="-342900" algn="l" defTabSz="914400" rtl="0" eaLnBrk="0" fontAlgn="base" latinLnBrk="0" hangingPunct="0">
                  <a:lnSpc>
                    <a:spcPct val="15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+mj-lt"/>
                  <a:buAutoNum type="arabicPeriod"/>
                  <a:defRPr/>
                </a:pP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设置阈值</a:t>
                </a: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(</a:t>
                </a:r>
                <a:r>
                  <a:rPr kumimoji="0" lang="en-US" altLang="zh-CN" sz="1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eg</a:t>
                </a: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：</a:t>
                </a: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0.5)</a:t>
                </a: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，输出概率值大于 </a:t>
                </a: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0.5</a:t>
                </a: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，则将未知样本</a:t>
                </a: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504D">
                        <a:lumMod val="75000"/>
                      </a:srgb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输出为 </a:t>
                </a: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504D">
                        <a:lumMod val="75000"/>
                      </a:srgb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1 </a:t>
                </a: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504D">
                        <a:lumMod val="75000"/>
                      </a:srgb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类 </a:t>
                </a:r>
                <a:endPara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C0504D">
                      <a:lumMod val="75000"/>
                    </a:srgbClr>
                  </a:solidFill>
                  <a:effectLst/>
                  <a:uLnTx/>
                  <a:uFillTx/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endParaRPr>
              </a:p>
              <a:p>
                <a:pPr marL="1333500" marR="0" lvl="1" indent="-342900" algn="l" defTabSz="914400" rtl="0" eaLnBrk="0" fontAlgn="base" latinLnBrk="0" hangingPunct="0">
                  <a:lnSpc>
                    <a:spcPct val="15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+mj-lt"/>
                  <a:buAutoNum type="arabicPeriod"/>
                  <a:defRPr/>
                </a:pP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否则输出</a:t>
                </a: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504D">
                        <a:lumMod val="75000"/>
                      </a:srgb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为 </a:t>
                </a: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504D">
                        <a:lumMod val="75000"/>
                      </a:srgb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0 </a:t>
                </a: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504D">
                        <a:lumMod val="75000"/>
                      </a:srgb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类</a:t>
                </a:r>
                <a:endPara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Roboto" panose="02000000000000000000" pitchFamily="2" charset="0"/>
                  <a:ea typeface="Alibaba PuHuiTi" pitchFamily="18" charset="-122"/>
                  <a:cs typeface="Alibaba PuHuiTi" pitchFamily="18" charset="-122"/>
                </a:endParaRPr>
              </a:p>
            </p:txBody>
          </p:sp>
        </mc:Choice>
        <mc:Fallback>
          <p:sp>
            <p:nvSpPr>
              <p:cNvPr id="5" name="文本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1454" y="3184249"/>
                <a:ext cx="7266752" cy="1696376"/>
              </a:xfrm>
              <a:prstGeom prst="rect">
                <a:avLst/>
              </a:prstGeom>
              <a:blipFill rotWithShape="1">
                <a:blip r:embed="rId1"/>
                <a:stretch>
                  <a:fillRect l="-8" t="-21" r="5" b="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本占位符 2"/>
          <p:cNvSpPr txBox="1"/>
          <p:nvPr/>
        </p:nvSpPr>
        <p:spPr>
          <a:xfrm>
            <a:off x="1279016" y="4880625"/>
            <a:ext cx="3419915" cy="499578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逻辑回归的假设函数</a:t>
            </a:r>
            <a:endParaRPr kumimoji="0" lang="zh-CN" altLang="en-GB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16" name="文本占位符 2"/>
          <p:cNvSpPr txBox="1"/>
          <p:nvPr/>
        </p:nvSpPr>
        <p:spPr>
          <a:xfrm>
            <a:off x="1978414" y="5832996"/>
            <a:ext cx="3436875" cy="499578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Roboto" panose="02000000000000000000" pitchFamily="2" charset="0"/>
                <a:ea typeface="Alibaba PuHuiTi" pitchFamily="18" charset="-122"/>
                <a:cs typeface="Alibaba PuHuiTi" pitchFamily="18" charset="-122"/>
              </a:rPr>
              <a:t>线性回归的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C0504D">
                    <a:lumMod val="75000"/>
                  </a:srgbClr>
                </a:solidFill>
                <a:effectLst/>
                <a:uLnTx/>
                <a:uFillTx/>
                <a:latin typeface="Roboto" panose="02000000000000000000" pitchFamily="2" charset="0"/>
                <a:ea typeface="Alibaba PuHuiTi" pitchFamily="18" charset="-122"/>
                <a:cs typeface="Alibaba PuHuiTi" pitchFamily="18" charset="-122"/>
              </a:rPr>
              <a:t>输出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Roboto" panose="02000000000000000000" pitchFamily="2" charset="0"/>
                <a:ea typeface="Alibaba PuHuiTi" pitchFamily="18" charset="-122"/>
                <a:cs typeface="Alibaba PuHuiTi" pitchFamily="18" charset="-122"/>
              </a:rPr>
              <a:t>，作为逻辑回归的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C0504D">
                    <a:lumMod val="75000"/>
                  </a:srgbClr>
                </a:solidFill>
                <a:effectLst/>
                <a:uLnTx/>
                <a:uFillTx/>
                <a:latin typeface="Roboto" panose="02000000000000000000" pitchFamily="2" charset="0"/>
                <a:ea typeface="Alibaba PuHuiTi" pitchFamily="18" charset="-122"/>
                <a:cs typeface="Alibaba PuHuiTi" pitchFamily="18" charset="-122"/>
              </a:rPr>
              <a:t>输入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C0504D">
                  <a:lumMod val="75000"/>
                </a:srgbClr>
              </a:solidFill>
              <a:effectLst/>
              <a:uLnTx/>
              <a:uFillTx/>
              <a:latin typeface="Roboto" panose="02000000000000000000" pitchFamily="2" charset="0"/>
              <a:ea typeface="Alibaba PuHuiTi" pitchFamily="18" charset="-122"/>
              <a:cs typeface="Alibaba PuHuiTi" pitchFamily="18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文本占位符 2"/>
              <p:cNvSpPr txBox="1"/>
              <p:nvPr/>
            </p:nvSpPr>
            <p:spPr>
              <a:xfrm>
                <a:off x="1978414" y="5283750"/>
                <a:ext cx="4712315" cy="499578"/>
              </a:xfrm>
              <a:prstGeom prst="rect">
                <a:avLst/>
              </a:prstGeom>
            </p:spPr>
            <p:txBody>
              <a:bodyPr/>
              <a:lstStyle>
                <a:lvl1pPr marL="0" indent="0" algn="l" rtl="0" eaLnBrk="0" fontAlgn="base" hangingPunct="0">
                  <a:lnSpc>
                    <a:spcPct val="150000"/>
                  </a:lnSpc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None/>
                  <a:defRPr sz="16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defRPr>
                </a:lvl1pPr>
                <a:lvl2pPr marL="990600" indent="-3810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b="1" kern="120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defRPr>
                </a:lvl2pPr>
                <a:lvl3pPr marL="1524000" indent="-3048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865" b="1" kern="120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defRPr>
                </a:lvl3pPr>
                <a:lvl4pPr marL="2133600" indent="-3048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6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743200" indent="-3048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6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352800" indent="-304800" algn="l" defTabSz="12192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6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962400" indent="-304800" algn="l" defTabSz="12192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6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572000" indent="-304800" algn="l" defTabSz="12192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6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181600" indent="-304800" algn="l" defTabSz="12192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6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>
                  <a:defRPr/>
                </a:pPr>
                <a:r>
                  <a:rPr lang="en-US" altLang="zh-CN" sz="1400" dirty="0">
                    <a:latin typeface="Roboto" panose="02000000000000000000" pitchFamily="2" charset="0"/>
                    <a:ea typeface="Alibaba PuHuiTi" pitchFamily="18" charset="-122"/>
                    <a:cs typeface="Alibaba PuHuiTi" pitchFamily="18" charset="-122"/>
                  </a:rPr>
                  <a:t>h(w)</a:t>
                </a:r>
                <a:r>
                  <a:rPr lang="zh-CN" altLang="en-US" sz="1400" dirty="0">
                    <a:latin typeface="Roboto" panose="02000000000000000000" pitchFamily="2" charset="0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lang="en-US" altLang="zh-CN" sz="1400" dirty="0">
                    <a:latin typeface="Roboto" panose="02000000000000000000" pitchFamily="2" charset="0"/>
                    <a:ea typeface="Alibaba PuHuiTi" pitchFamily="18" charset="-122"/>
                    <a:cs typeface="Alibaba PuHuiTi" pitchFamily="18" charset="-122"/>
                  </a:rPr>
                  <a:t>=</a:t>
                </a:r>
                <a:r>
                  <a:rPr lang="zh-CN" altLang="en-US" sz="1400" dirty="0">
                    <a:latin typeface="Roboto" panose="02000000000000000000" pitchFamily="2" charset="0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lang="en-US" altLang="zh-CN" sz="1400" dirty="0">
                    <a:latin typeface="Roboto" panose="02000000000000000000" pitchFamily="2" charset="0"/>
                    <a:ea typeface="Alibaba PuHuiTi" pitchFamily="18" charset="-122"/>
                    <a:cs typeface="Alibaba PuHuiTi" pitchFamily="18" charset="-122"/>
                  </a:rPr>
                  <a:t>sigmoid(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altLang="zh-CN" sz="1400" i="1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GB" altLang="zh-CN" sz="1400" i="1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w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GB" altLang="zh-CN" sz="1400" i="1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T</m:t>
                        </m:r>
                      </m:sup>
                    </m:sSup>
                  </m:oMath>
                </a14:m>
                <a:r>
                  <a:rPr lang="en-GB" altLang="zh-CN" sz="1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x + b </a:t>
                </a:r>
                <a:r>
                  <a:rPr lang="en-US" altLang="zh-CN" sz="1400" dirty="0">
                    <a:latin typeface="Roboto" panose="02000000000000000000" pitchFamily="2" charset="0"/>
                    <a:ea typeface="Alibaba PuHuiTi" pitchFamily="18" charset="-122"/>
                    <a:cs typeface="Alibaba PuHuiTi" pitchFamily="18" charset="-122"/>
                  </a:rPr>
                  <a:t>)</a:t>
                </a:r>
                <a:endPara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Roboto" panose="02000000000000000000" pitchFamily="2" charset="0"/>
                  <a:ea typeface="Alibaba PuHuiTi" pitchFamily="18" charset="-122"/>
                  <a:cs typeface="Alibaba PuHuiTi" pitchFamily="18" charset="-122"/>
                </a:endParaRPr>
              </a:p>
            </p:txBody>
          </p:sp>
        </mc:Choice>
        <mc:Fallback>
          <p:sp>
            <p:nvSpPr>
              <p:cNvPr id="2" name="文本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8414" y="5283750"/>
                <a:ext cx="4712315" cy="499578"/>
              </a:xfrm>
              <a:prstGeom prst="rect">
                <a:avLst/>
              </a:prstGeom>
              <a:blipFill rotWithShape="1">
                <a:blip r:embed="rId2"/>
                <a:stretch>
                  <a:fillRect l="-8" t="-110" r="8" b="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本占位符 2"/>
          <p:cNvSpPr txBox="1"/>
          <p:nvPr/>
        </p:nvSpPr>
        <p:spPr>
          <a:xfrm>
            <a:off x="1980539" y="1824039"/>
            <a:ext cx="5673176" cy="835286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Roboto" panose="02000000000000000000" pitchFamily="2" charset="0"/>
                <a:ea typeface="Alibaba PuHuiTi" pitchFamily="18" charset="-122"/>
                <a:cs typeface="Alibaba PuHuiTi" pitchFamily="18" charset="-122"/>
              </a:rPr>
              <a:t>一种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C0504D">
                    <a:lumMod val="75000"/>
                  </a:srgbClr>
                </a:solidFill>
                <a:effectLst/>
                <a:uLnTx/>
                <a:uFillTx/>
                <a:latin typeface="Roboto" panose="02000000000000000000" pitchFamily="2" charset="0"/>
                <a:ea typeface="Alibaba PuHuiTi" pitchFamily="18" charset="-122"/>
                <a:cs typeface="Alibaba PuHuiTi" pitchFamily="18" charset="-122"/>
              </a:rPr>
              <a:t>分类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Roboto" panose="02000000000000000000" pitchFamily="2" charset="0"/>
                <a:ea typeface="Alibaba PuHuiTi" pitchFamily="18" charset="-122"/>
                <a:cs typeface="Alibaba PuHuiTi" pitchFamily="18" charset="-122"/>
              </a:rPr>
              <a:t>模型，把线性回归的输出，作为逻辑回归的输入。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Roboto" panose="02000000000000000000" pitchFamily="2" charset="0"/>
              <a:ea typeface="Alibaba PuHuiTi" pitchFamily="18" charset="-122"/>
              <a:cs typeface="Alibaba PuHuiTi" pitchFamily="18" charset="-122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Roboto" panose="02000000000000000000" pitchFamily="2" charset="0"/>
                <a:ea typeface="Alibaba PuHuiTi" pitchFamily="18" charset="-122"/>
                <a:cs typeface="Alibaba PuHuiTi" pitchFamily="18" charset="-122"/>
              </a:rPr>
              <a:t>输出是（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Roboto" panose="02000000000000000000" pitchFamily="2" charset="0"/>
                <a:ea typeface="Alibaba PuHuiTi" pitchFamily="18" charset="-122"/>
                <a:cs typeface="Alibaba PuHuiTi" pitchFamily="18" charset="-122"/>
              </a:rPr>
              <a:t>0,</a:t>
            </a:r>
            <a:r>
              <a:rPr kumimoji="0" lang="zh-CN" altLang="en-US" sz="1400" b="0" i="0" u="none" strike="noStrike" kern="1200" cap="none" spc="0" normalizeH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Roboto" panose="02000000000000000000" pitchFamily="2" charset="0"/>
                <a:ea typeface="Alibaba PuHuiTi" pitchFamily="18" charset="-122"/>
                <a:cs typeface="Alibaba PuHuiTi" pitchFamily="18" charset="-122"/>
              </a:rPr>
              <a:t>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Roboto" panose="02000000000000000000" pitchFamily="2" charset="0"/>
                <a:ea typeface="Alibaba PuHuiTi" pitchFamily="18" charset="-122"/>
                <a:cs typeface="Alibaba PuHuiTi" pitchFamily="18" charset="-122"/>
              </a:rPr>
              <a:t>1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Roboto" panose="02000000000000000000" pitchFamily="2" charset="0"/>
                <a:ea typeface="Alibaba PuHuiTi" pitchFamily="18" charset="-122"/>
                <a:cs typeface="Alibaba PuHuiTi" pitchFamily="18" charset="-122"/>
              </a:rPr>
              <a:t>）</a:t>
            </a:r>
            <a:r>
              <a:rPr lang="zh-CN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Roboto" panose="02000000000000000000" pitchFamily="2" charset="0"/>
                <a:ea typeface="Alibaba PuHuiTi" pitchFamily="18" charset="-122"/>
                <a:cs typeface="Alibaba PuHuiTi" pitchFamily="18" charset="-122"/>
              </a:rPr>
              <a:t>之间的值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Roboto" panose="02000000000000000000" pitchFamily="2" charset="0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7" name="文本占位符 2"/>
          <p:cNvSpPr txBox="1"/>
          <p:nvPr/>
        </p:nvSpPr>
        <p:spPr>
          <a:xfrm>
            <a:off x="1279016" y="1324461"/>
            <a:ext cx="4016262" cy="499578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逻辑回归概念 </a:t>
            </a:r>
            <a:r>
              <a:rPr kumimoji="0" lang="en-GB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Logistic Regression </a:t>
            </a:r>
            <a:endParaRPr kumimoji="0" lang="zh-CN" altLang="en-GB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10879" y="839979"/>
            <a:ext cx="6459803" cy="517190"/>
          </a:xfrm>
        </p:spPr>
        <p:txBody>
          <a:bodyPr/>
          <a:lstStyle/>
          <a:p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逻辑回归</a:t>
            </a: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原理 </a:t>
            </a: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–</a:t>
            </a: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概念</a:t>
            </a:r>
            <a:endParaRPr kumimoji="1"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4" name="文本占位符 2"/>
          <p:cNvSpPr txBox="1"/>
          <p:nvPr/>
        </p:nvSpPr>
        <p:spPr>
          <a:xfrm>
            <a:off x="1221659" y="1332437"/>
            <a:ext cx="4016262" cy="499578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举个栗子：逻辑回归预测过程 </a:t>
            </a:r>
            <a:endParaRPr kumimoji="0" lang="zh-CN" altLang="en-GB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47140" y="1948546"/>
            <a:ext cx="7939656" cy="2662738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4161132" y="1425315"/>
            <a:ext cx="177253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（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0504D">
                    <a:lumMod val="75000"/>
                  </a:srgb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阈值为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C0504D">
                    <a:lumMod val="75000"/>
                  </a:srgb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0.6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）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10879" y="839979"/>
            <a:ext cx="6459803" cy="517190"/>
          </a:xfrm>
        </p:spPr>
        <p:txBody>
          <a:bodyPr/>
          <a:lstStyle/>
          <a:p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逻辑回归原理 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-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损失函数</a:t>
            </a:r>
            <a:endParaRPr kumimoji="1"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4" name="文本占位符 2"/>
          <p:cNvSpPr txBox="1"/>
          <p:nvPr/>
        </p:nvSpPr>
        <p:spPr>
          <a:xfrm>
            <a:off x="1221659" y="1332437"/>
            <a:ext cx="3849355" cy="499578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dirty="0">
                <a:solidFill>
                  <a:srgbClr val="333333"/>
                </a:solidFill>
                <a:latin typeface="Open Sans" panose="020B0606030504020204" pitchFamily="34" charset="0"/>
              </a:rPr>
              <a:t>损失函数</a:t>
            </a:r>
            <a:endParaRPr kumimoji="0" lang="zh-CN" altLang="en-GB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文本框 11"/>
              <p:cNvSpPr txBox="1"/>
              <p:nvPr/>
            </p:nvSpPr>
            <p:spPr>
              <a:xfrm>
                <a:off x="2165447" y="2006642"/>
                <a:ext cx="5548338" cy="7962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lnSpc>
                    <a:spcPct val="150000"/>
                  </a:lnSpc>
                </a:pPr>
                <a:r>
                  <a:rPr kumimoji="0" lang="en-US" altLang="zh-CN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Loss</a:t>
                </a:r>
                <a:r>
                  <a:rPr lang="en-US" altLang="zh-CN" sz="16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(L)</a:t>
                </a:r>
                <a:r>
                  <a:rPr lang="zh-CN" altLang="en-US" sz="16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lang="en-US" altLang="zh-CN" sz="16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=</a:t>
                </a:r>
                <a:r>
                  <a:rPr lang="zh-CN" altLang="en-US" sz="16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lang="en-US" altLang="zh-CN" sz="16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-</a:t>
                </a:r>
                <a:r>
                  <a:rPr lang="zh-CN" altLang="en-US" sz="16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zh-CN" altLang="en-US" sz="1600" i="1" smtClean="0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1600" b="0" i="1" smtClean="0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𝑖</m:t>
                        </m:r>
                        <m:r>
                          <a:rPr lang="en-US" altLang="zh-CN" sz="1600" b="0" i="1" smtClean="0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=</m:t>
                        </m:r>
                        <m:r>
                          <a:rPr lang="en-US" altLang="zh-CN" sz="1600" b="0" i="1" smtClean="0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1</m:t>
                        </m:r>
                      </m:sub>
                      <m:sup>
                        <m:r>
                          <a:rPr lang="en-US" altLang="zh-CN" sz="1600" b="0" i="1" smtClean="0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𝑚</m:t>
                        </m:r>
                      </m:sup>
                      <m:e>
                        <m:sSub>
                          <m:sSubPr>
                            <m:ctrlPr>
                              <a:rPr lang="en-US" altLang="zh-CN" sz="1600" i="1" dirty="0"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</m:ctrlPr>
                          </m:sSubPr>
                          <m:e>
                            <m:r>
                              <a:rPr lang="en-US" altLang="zh-CN" sz="1600" b="0" i="1" dirty="0" smtClean="0"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(</m:t>
                            </m:r>
                            <m:r>
                              <a:rPr lang="zh-CN" altLang="en-US" sz="1600" b="0" i="1" dirty="0" smtClean="0"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 </m:t>
                            </m:r>
                            <m:r>
                              <a:rPr lang="en-US" altLang="zh-CN" sz="1600" i="1" dirty="0"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1600" i="1" dirty="0"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𝑖</m:t>
                            </m:r>
                          </m:sub>
                        </m:sSub>
                        <m:func>
                          <m:funcPr>
                            <m:ctrlPr>
                              <a:rPr lang="en-US" altLang="zh-CN" sz="1600" i="1" dirty="0"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1600" dirty="0"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log</m:t>
                            </m:r>
                          </m:fName>
                          <m:e>
                            <m:r>
                              <a:rPr lang="en-US" altLang="zh-CN" sz="1600" i="1" dirty="0"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altLang="zh-CN" sz="1600" i="1" dirty="0">
                                    <a:solidFill>
                                      <a:prstClr val="black">
                                        <a:lumMod val="85000"/>
                                        <a:lumOff val="15000"/>
                                      </a:prstClr>
                                    </a:solidFill>
                                    <a:latin typeface="Cambria Math" panose="02040503050406030204" pitchFamily="18" charset="0"/>
                                    <a:ea typeface="Alibaba PuHuiTi" pitchFamily="18" charset="-122"/>
                                    <a:cs typeface="Alibaba PuHuiTi" pitchFamily="18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i="1" dirty="0">
                                    <a:solidFill>
                                      <a:prstClr val="black">
                                        <a:lumMod val="85000"/>
                                        <a:lumOff val="15000"/>
                                      </a:prstClr>
                                    </a:solidFill>
                                    <a:latin typeface="Cambria Math" panose="02040503050406030204" pitchFamily="18" charset="0"/>
                                    <a:ea typeface="Alibaba PuHuiTi" pitchFamily="18" charset="-122"/>
                                    <a:cs typeface="Alibaba PuHuiTi" pitchFamily="18" charset="-122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altLang="zh-CN" sz="1600" i="1" dirty="0">
                                    <a:solidFill>
                                      <a:prstClr val="black">
                                        <a:lumMod val="85000"/>
                                        <a:lumOff val="15000"/>
                                      </a:prstClr>
                                    </a:solidFill>
                                    <a:latin typeface="Cambria Math" panose="02040503050406030204" pitchFamily="18" charset="0"/>
                                    <a:ea typeface="Alibaba PuHuiTi" pitchFamily="18" charset="-122"/>
                                    <a:cs typeface="Alibaba PuHuiTi" pitchFamily="18" charset="-122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sz="1600" i="1" dirty="0"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)</m:t>
                            </m:r>
                          </m:e>
                        </m:func>
                        <m:r>
                          <m:rPr>
                            <m:nor/>
                          </m:rPr>
                          <a:rPr lang="zh-CN" altLang="en-US" sz="1600" dirty="0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Alibaba PuHuiTi" pitchFamily="18" charset="-122"/>
                            <a:ea typeface="Alibaba PuHuiTi" pitchFamily="18" charset="-122"/>
                            <a:cs typeface="Alibaba PuHuiTi" pitchFamily="18" charset="-122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zh-CN" sz="1600" dirty="0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Alibaba PuHuiTi" pitchFamily="18" charset="-122"/>
                            <a:ea typeface="Alibaba PuHuiTi" pitchFamily="18" charset="-122"/>
                            <a:cs typeface="Alibaba PuHuiTi" pitchFamily="18" charset="-122"/>
                          </a:rPr>
                          <m:t>+</m:t>
                        </m:r>
                        <m:r>
                          <m:rPr>
                            <m:nor/>
                          </m:rPr>
                          <a:rPr lang="zh-CN" altLang="en-US" sz="1600" dirty="0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Alibaba PuHuiTi" pitchFamily="18" charset="-122"/>
                            <a:ea typeface="Alibaba PuHuiTi" pitchFamily="18" charset="-122"/>
                            <a:cs typeface="Alibaba PuHuiTi" pitchFamily="18" charset="-122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zh-CN" sz="1600" dirty="0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Alibaba PuHuiTi" pitchFamily="18" charset="-122"/>
                            <a:ea typeface="Alibaba PuHuiTi" pitchFamily="18" charset="-122"/>
                            <a:cs typeface="Alibaba PuHuiTi" pitchFamily="18" charset="-122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sz="1600" i="1" dirty="0"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</m:ctrlPr>
                          </m:sSubPr>
                          <m:e>
                            <m:r>
                              <a:rPr lang="en-US" altLang="zh-CN" sz="1600" i="1" dirty="0"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1</m:t>
                            </m:r>
                            <m:r>
                              <a:rPr lang="en-US" altLang="zh-CN" sz="1600" i="1" dirty="0"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−</m:t>
                            </m:r>
                            <m:r>
                              <a:rPr lang="en-US" altLang="zh-CN" sz="1600" i="1" dirty="0"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1600" i="1" dirty="0"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1600" i="1" dirty="0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)</m:t>
                        </m:r>
                        <m:func>
                          <m:funcPr>
                            <m:ctrlPr>
                              <a:rPr lang="en-US" altLang="zh-CN" sz="1600" i="1" dirty="0"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1600" dirty="0"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log</m:t>
                            </m:r>
                          </m:fName>
                          <m:e>
                            <m:r>
                              <a:rPr lang="en-US" altLang="zh-CN" sz="1600" i="1" dirty="0"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(</m:t>
                            </m:r>
                            <m:r>
                              <a:rPr lang="en-US" altLang="zh-CN" sz="1600" i="1" dirty="0"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1</m:t>
                            </m:r>
                            <m:r>
                              <a:rPr lang="en-US" altLang="zh-CN" sz="1600" i="1" dirty="0"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CN" sz="1600" i="1" dirty="0">
                                    <a:solidFill>
                                      <a:prstClr val="black">
                                        <a:lumMod val="85000"/>
                                        <a:lumOff val="15000"/>
                                      </a:prstClr>
                                    </a:solidFill>
                                    <a:latin typeface="Cambria Math" panose="02040503050406030204" pitchFamily="18" charset="0"/>
                                    <a:ea typeface="Alibaba PuHuiTi" pitchFamily="18" charset="-122"/>
                                    <a:cs typeface="Alibaba PuHuiTi" pitchFamily="18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i="1" dirty="0">
                                    <a:solidFill>
                                      <a:prstClr val="black">
                                        <a:lumMod val="85000"/>
                                        <a:lumOff val="15000"/>
                                      </a:prstClr>
                                    </a:solidFill>
                                    <a:latin typeface="Cambria Math" panose="02040503050406030204" pitchFamily="18" charset="0"/>
                                    <a:ea typeface="Alibaba PuHuiTi" pitchFamily="18" charset="-122"/>
                                    <a:cs typeface="Alibaba PuHuiTi" pitchFamily="18" charset="-122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altLang="zh-CN" sz="1600" i="1" dirty="0">
                                    <a:solidFill>
                                      <a:prstClr val="black">
                                        <a:lumMod val="85000"/>
                                        <a:lumOff val="15000"/>
                                      </a:prstClr>
                                    </a:solidFill>
                                    <a:latin typeface="Cambria Math" panose="02040503050406030204" pitchFamily="18" charset="0"/>
                                    <a:ea typeface="Alibaba PuHuiTi" pitchFamily="18" charset="-122"/>
                                    <a:cs typeface="Alibaba PuHuiTi" pitchFamily="18" charset="-122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sz="1600" i="1" dirty="0"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)</m:t>
                            </m:r>
                          </m:e>
                        </m:func>
                      </m:e>
                    </m:nary>
                    <m:r>
                      <a:rPr lang="zh-CN" altLang="en-US" sz="1600" b="0" i="0" dirty="0" smtClean="0"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latin typeface="Cambria Math" panose="02040503050406030204" pitchFamily="18" charset="0"/>
                        <a:ea typeface="Alibaba PuHuiTi" pitchFamily="18" charset="-122"/>
                        <a:cs typeface="Alibaba PuHuiTi" pitchFamily="18" charset="-122"/>
                      </a:rPr>
                      <m:t> </m:t>
                    </m:r>
                    <m:r>
                      <a:rPr lang="en-US" altLang="zh-CN" sz="1600" b="0" i="0" dirty="0" smtClean="0"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latin typeface="Cambria Math" panose="02040503050406030204" pitchFamily="18" charset="0"/>
                        <a:ea typeface="Alibaba PuHuiTi" pitchFamily="18" charset="-122"/>
                        <a:cs typeface="Alibaba PuHuiTi" pitchFamily="18" charset="-122"/>
                      </a:rPr>
                      <m:t>)</m:t>
                    </m:r>
                  </m:oMath>
                </a14:m>
                <a:endPara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endParaRPr>
              </a:p>
              <a:p>
                <a:pPr lvl="0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dirty="0" smtClean="0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</m:ctrlPr>
                      </m:sSubPr>
                      <m:e>
                        <m:r>
                          <a:rPr lang="en-US" altLang="zh-CN" sz="1600" i="1" dirty="0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𝑝</m:t>
                        </m:r>
                      </m:e>
                      <m:sub>
                        <m:r>
                          <a:rPr lang="en-US" altLang="zh-CN" sz="1600" i="1" dirty="0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0" lang="zh-CN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kumimoji="0" lang="en-US" altLang="zh-CN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=</a:t>
                </a:r>
                <a:r>
                  <a:rPr lang="en-US" altLang="zh-CN" sz="1600" dirty="0">
                    <a:latin typeface="Roboto" panose="02000000000000000000" pitchFamily="2" charset="0"/>
                    <a:ea typeface="Alibaba PuHuiTi" pitchFamily="18" charset="-122"/>
                    <a:cs typeface="Alibaba PuHuiTi" pitchFamily="18" charset="-122"/>
                  </a:rPr>
                  <a:t> sigmoid(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altLang="zh-CN" sz="1600" i="1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GB" altLang="zh-CN" sz="1600" i="1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w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GB" altLang="zh-CN" sz="1600" i="1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T</m:t>
                        </m:r>
                      </m:sup>
                    </m:sSup>
                  </m:oMath>
                </a14:m>
                <a:r>
                  <a:rPr lang="en-US" altLang="zh-CN" sz="16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x</a:t>
                </a:r>
                <a:r>
                  <a:rPr lang="en-GB" altLang="zh-CN" sz="16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+ b </a:t>
                </a:r>
                <a:r>
                  <a:rPr lang="en-US" altLang="zh-CN" sz="1600" dirty="0">
                    <a:latin typeface="Roboto" panose="02000000000000000000" pitchFamily="2" charset="0"/>
                    <a:ea typeface="Alibaba PuHuiTi" pitchFamily="18" charset="-122"/>
                    <a:cs typeface="Alibaba PuHuiTi" pitchFamily="18" charset="-122"/>
                  </a:rPr>
                  <a:t>)</a:t>
                </a:r>
                <a:r>
                  <a:rPr lang="zh-CN" altLang="en-US" sz="1600" dirty="0">
                    <a:latin typeface="Roboto" panose="02000000000000000000" pitchFamily="2" charset="0"/>
                    <a:ea typeface="Alibaba PuHuiTi" pitchFamily="18" charset="-122"/>
                    <a:cs typeface="Alibaba PuHuiTi" pitchFamily="18" charset="-122"/>
                  </a:rPr>
                  <a:t>是逻辑回归的输出结果</a:t>
                </a:r>
                <a:endPara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endParaRPr>
              </a:p>
            </p:txBody>
          </p:sp>
        </mc:Choice>
        <mc:Fallback>
          <p:sp>
            <p:nvSpPr>
              <p:cNvPr id="12" name="文本框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5447" y="2006642"/>
                <a:ext cx="5548338" cy="796244"/>
              </a:xfrm>
              <a:prstGeom prst="rect">
                <a:avLst/>
              </a:prstGeom>
              <a:blipFill rotWithShape="1">
                <a:blip r:embed="rId1"/>
                <a:stretch>
                  <a:fillRect l="-2" t="-5" r="8" b="-917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文本占位符 2"/>
          <p:cNvSpPr txBox="1"/>
          <p:nvPr/>
        </p:nvSpPr>
        <p:spPr>
          <a:xfrm>
            <a:off x="3431458" y="5431664"/>
            <a:ext cx="3849355" cy="499578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GB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2934335" y="5681345"/>
            <a:ext cx="7358380" cy="10604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计算损失：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=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[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  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1log0.4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+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(1-1)log(1-0.4)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+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      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#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第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1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个样本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产生的损失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lvl="0">
              <a:lnSpc>
                <a:spcPct val="150000"/>
              </a:lnSpc>
            </a:pPr>
            <a:r>
              <a:rPr lang="zh-CN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           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0log0.6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+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(1-0)log(1-0.6)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+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       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  #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第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2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个样本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产生的损失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lvl="0">
              <a:lnSpc>
                <a:spcPct val="150000"/>
              </a:lnSpc>
            </a:pPr>
            <a:r>
              <a:rPr lang="zh-CN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            </a:t>
            </a:r>
            <a:r>
              <a:rPr lang="en-US" altLang="zh-CN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1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log0.41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+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(1-1)log(1-041)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+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lang="zh-CN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lang="en-US" altLang="zh-CN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….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3784" y="4000912"/>
            <a:ext cx="5861930" cy="1695207"/>
          </a:xfrm>
          <a:prstGeom prst="rect">
            <a:avLst/>
          </a:prstGeom>
        </p:spPr>
      </p:pic>
      <p:sp>
        <p:nvSpPr>
          <p:cNvPr id="20" name="文本占位符 2"/>
          <p:cNvSpPr txBox="1"/>
          <p:nvPr/>
        </p:nvSpPr>
        <p:spPr>
          <a:xfrm>
            <a:off x="1063163" y="3581984"/>
            <a:ext cx="4074445" cy="499578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dirty="0">
                <a:solidFill>
                  <a:srgbClr val="333333"/>
                </a:solidFill>
                <a:latin typeface="Open Sans" panose="020B0606030504020204" pitchFamily="34" charset="0"/>
              </a:rPr>
              <a:t>举个栗子 </a:t>
            </a:r>
            <a:r>
              <a:rPr lang="en-US" altLang="zh-CN" dirty="0">
                <a:solidFill>
                  <a:srgbClr val="333333"/>
                </a:solidFill>
                <a:latin typeface="Open Sans" panose="020B0606030504020204" pitchFamily="34" charset="0"/>
              </a:rPr>
              <a:t>–</a:t>
            </a:r>
            <a:r>
              <a:rPr lang="zh-CN" altLang="en-US" dirty="0">
                <a:solidFill>
                  <a:srgbClr val="333333"/>
                </a:solidFill>
                <a:latin typeface="Open Sans" panose="020B0606030504020204" pitchFamily="34" charset="0"/>
              </a:rPr>
              <a:t> 损失函数手工计算 </a:t>
            </a:r>
            <a:endParaRPr kumimoji="0" lang="zh-CN" altLang="en-GB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2165447" y="3003557"/>
            <a:ext cx="82770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zh-CN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损失函数的工作原理：每个样本预测值有</a:t>
            </a:r>
            <a:r>
              <a:rPr lang="en-US" altLang="zh-CN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A</a:t>
            </a:r>
            <a:r>
              <a:rPr lang="zh-CN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、</a:t>
            </a:r>
            <a:r>
              <a:rPr lang="en-US" altLang="zh-CN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B</a:t>
            </a:r>
            <a:r>
              <a:rPr lang="zh-CN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两个类别，</a:t>
            </a:r>
            <a:r>
              <a:rPr lang="zh-CN" altLang="en-US" sz="1400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真实类别对应的位置，概率值越大越好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10879" y="839979"/>
            <a:ext cx="6459803" cy="517190"/>
          </a:xfrm>
        </p:spPr>
        <p:txBody>
          <a:bodyPr/>
          <a:lstStyle/>
          <a:p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损失函数</a:t>
            </a:r>
            <a:endParaRPr kumimoji="1"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4" name="文本占位符 2"/>
          <p:cNvSpPr txBox="1"/>
          <p:nvPr/>
        </p:nvSpPr>
        <p:spPr>
          <a:xfrm>
            <a:off x="1221659" y="1332437"/>
            <a:ext cx="3849355" cy="499578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Open Sans" panose="020B060603050402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Open Sans" panose="020B060603050402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Open Sans" panose="020B060603050402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Open Sans" panose="020B060603050402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个样本的概率表示</a:t>
            </a:r>
            <a:endParaRPr kumimoji="0" lang="zh-CN" altLang="en-GB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702878" y="1849627"/>
            <a:ext cx="5115366" cy="7083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假设：有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0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、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1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两个类别，某个样本被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C0504D">
                    <a:lumMod val="75000"/>
                  </a:srgb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分为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C0504D">
                    <a:lumMod val="75000"/>
                  </a:srgb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1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C0504D">
                    <a:lumMod val="75000"/>
                  </a:srgb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类的概率为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C0504D">
                    <a:lumMod val="75000"/>
                  </a:srgb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p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,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则分为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C0504D">
                    <a:lumMod val="75000"/>
                  </a:srgb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0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C0504D">
                    <a:lumMod val="75000"/>
                  </a:srgb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类的概率为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C0504D">
                    <a:lumMod val="75000"/>
                  </a:srgb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1-p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，则每一个样本分类正确的概率为：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20987" y="1766780"/>
            <a:ext cx="2071204" cy="79124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702877" y="2676570"/>
            <a:ext cx="5350041" cy="3852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样本类别为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y=1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概率是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p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、样本类别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y=0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概率是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(1-p),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C0504D">
                    <a:lumMod val="75000"/>
                  </a:srgb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合成一个式子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C0504D">
                  <a:lumMod val="75000"/>
                </a:srgb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2918" y="2596225"/>
            <a:ext cx="1905000" cy="5207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702876" y="3235469"/>
            <a:ext cx="7683803" cy="7083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我们对损失函数的希望是：当样本是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C0504D">
                    <a:lumMod val="75000"/>
                  </a:srgb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1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C0504D">
                    <a:lumMod val="75000"/>
                  </a:srgb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类别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，模型预测的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C0504D">
                    <a:lumMod val="75000"/>
                  </a:srgb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p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C0504D">
                    <a:lumMod val="75000"/>
                  </a:srgb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越大越好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；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		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     当样本是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C0504D">
                    <a:lumMod val="75000"/>
                  </a:srgb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0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C0504D">
                    <a:lumMod val="75000"/>
                  </a:srgb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类别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，模型预测的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C0504D">
                    <a:lumMod val="75000"/>
                  </a:srgb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(1-p)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C0504D">
                    <a:lumMod val="75000"/>
                  </a:srgb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越大越好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；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9" name="文本占位符 2"/>
          <p:cNvSpPr txBox="1"/>
          <p:nvPr/>
        </p:nvSpPr>
        <p:spPr>
          <a:xfrm>
            <a:off x="1221658" y="3921697"/>
            <a:ext cx="3849355" cy="499578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Open Sans" panose="020B060603050402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Open Sans" panose="020B060603050402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Open Sans" panose="020B060603050402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n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Open Sans" panose="020B060603050402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个样本的概率表示</a:t>
            </a:r>
            <a:endParaRPr kumimoji="0" lang="zh-CN" altLang="en-GB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文本框 10"/>
              <p:cNvSpPr txBox="1"/>
              <p:nvPr/>
            </p:nvSpPr>
            <p:spPr>
              <a:xfrm>
                <a:off x="1702876" y="4314483"/>
                <a:ext cx="6921580" cy="3839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假设：有样本</a:t>
                </a: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[(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</m:ctrlPr>
                      </m:sSubPr>
                      <m:e>
                        <m:r>
                          <a:rPr kumimoji="0" lang="en-US" altLang="zh-CN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𝑥</m:t>
                        </m:r>
                      </m:e>
                      <m:sub>
                        <m:r>
                          <a:rPr kumimoji="0" lang="en-US" altLang="zh-CN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,</a:t>
                </a: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</m:ctrlPr>
                      </m:sSubPr>
                      <m:e>
                        <m:r>
                          <a:rPr kumimoji="0" lang="en-US" altLang="zh-CN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𝑦</m:t>
                        </m:r>
                      </m:e>
                      <m:sub>
                        <m:r>
                          <a:rPr kumimoji="0" lang="en-US" altLang="zh-CN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),</a:t>
                </a: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</m:ctrlPr>
                      </m:sSubPr>
                      <m:e>
                        <m:r>
                          <a:rPr kumimoji="0" lang="en-US" altLang="zh-CN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𝑥</m:t>
                        </m:r>
                      </m:e>
                      <m:sub>
                        <m:r>
                          <a:rPr kumimoji="0" lang="en-US" altLang="zh-CN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,</a:t>
                </a: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Calibri" panose="020F0502020204030204"/>
                    <a:ea typeface="Alibaba PuHuiTi" pitchFamily="18" charset="-122"/>
                    <a:cs typeface="Alibaba PuHuiTi" pitchFamily="18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</m:ctrlPr>
                      </m:sSubPr>
                      <m:e>
                        <m:r>
                          <a:rPr kumimoji="0" lang="en-US" altLang="zh-CN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𝑦</m:t>
                        </m:r>
                      </m:e>
                      <m:sub>
                        <m:r>
                          <a:rPr kumimoji="0" lang="en-US" altLang="zh-CN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)</a:t>
                </a: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…,</a:t>
                </a: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</m:ctrlPr>
                      </m:sSubPr>
                      <m:e>
                        <m:r>
                          <a:rPr kumimoji="0" lang="en-US" altLang="zh-CN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𝑥</m:t>
                        </m:r>
                      </m:e>
                      <m:sub>
                        <m:r>
                          <a:rPr kumimoji="0" lang="en-US" altLang="zh-CN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𝑛</m:t>
                        </m:r>
                      </m:sub>
                    </m:sSub>
                  </m:oMath>
                </a14:m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,</a:t>
                </a: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Calibri" panose="020F0502020204030204"/>
                    <a:ea typeface="Alibaba PuHuiTi" pitchFamily="18" charset="-122"/>
                    <a:cs typeface="Alibaba PuHuiTi" pitchFamily="18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</m:ctrlPr>
                      </m:sSubPr>
                      <m:e>
                        <m:r>
                          <a:rPr kumimoji="0" lang="en-US" altLang="zh-CN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𝑦</m:t>
                        </m:r>
                      </m:e>
                      <m:sub>
                        <m:r>
                          <a:rPr kumimoji="0" lang="en-US" altLang="zh-CN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𝑛</m:t>
                        </m:r>
                      </m:sub>
                    </m:sSub>
                  </m:oMath>
                </a14:m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)</a:t>
                </a: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]</a:t>
                </a: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，</a:t>
                </a: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n</a:t>
                </a: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个样本，</a:t>
                </a: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504D">
                        <a:lumMod val="75000"/>
                      </a:srgb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所有样本都预测正确的概率</a:t>
                </a: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为：</a:t>
                </a:r>
                <a:endPara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endParaRPr>
              </a:p>
            </p:txBody>
          </p:sp>
        </mc:Choice>
        <mc:Fallback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2876" y="4314483"/>
                <a:ext cx="6921580" cy="383951"/>
              </a:xfrm>
              <a:prstGeom prst="rect">
                <a:avLst/>
              </a:prstGeom>
              <a:blipFill rotWithShape="1">
                <a:blip r:embed="rId3"/>
                <a:stretch>
                  <a:fillRect l="-6" t="-76" r="8" b="-7854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1245" y="4738099"/>
            <a:ext cx="4295345" cy="599350"/>
          </a:xfrm>
          <a:prstGeom prst="rect">
            <a:avLst/>
          </a:prstGeom>
        </p:spPr>
      </p:pic>
      <p:sp>
        <p:nvSpPr>
          <p:cNvPr id="14" name="文本占位符 2"/>
          <p:cNvSpPr txBox="1"/>
          <p:nvPr/>
        </p:nvSpPr>
        <p:spPr>
          <a:xfrm>
            <a:off x="3431458" y="5431664"/>
            <a:ext cx="3849355" cy="499578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GB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2356311" y="5238914"/>
            <a:ext cx="6146530" cy="7083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defRPr/>
            </a:pPr>
            <a:r>
              <a:rPr kumimoji="0" lang="en-GB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p</a:t>
            </a:r>
            <a:r>
              <a:rPr kumimoji="0" lang="en-GB" altLang="zh-CN" sz="1400" b="0" i="0" u="none" strike="noStrike" kern="1200" cap="none" spc="0" normalizeH="0" baseline="-2500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i</a:t>
            </a:r>
            <a:r>
              <a:rPr kumimoji="0" lang="en-GB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表示每个样本被分类正确时的概率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defRPr/>
            </a:pPr>
            <a:r>
              <a:rPr kumimoji="0" lang="en-GB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y</a:t>
            </a:r>
            <a:r>
              <a:rPr kumimoji="0" lang="en-GB" altLang="zh-CN" sz="1400" b="0" i="0" u="none" strike="noStrike" kern="1200" cap="none" spc="0" normalizeH="0" baseline="-2500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i</a:t>
            </a:r>
            <a:r>
              <a:rPr kumimoji="0" lang="en-GB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表示每个样本的真实类别（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0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或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1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）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18" name="文本占位符 2"/>
          <p:cNvSpPr txBox="1"/>
          <p:nvPr/>
        </p:nvSpPr>
        <p:spPr>
          <a:xfrm>
            <a:off x="1370073" y="6240521"/>
            <a:ext cx="9314492" cy="499578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Open Sans" panose="020B060603050402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问题转化为：让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Open Sans" panose="020B060603050402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联合概率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Open Sans" panose="020B0606030504020204" pitchFamily="34" charset="0"/>
              </a:rPr>
              <a:t>事件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Open Sans" panose="020B060603050402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最大时，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Open Sans" panose="020B060603050402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估计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Open Sans" panose="020B060603050402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w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Open Sans" panose="020B060603050402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Open Sans" panose="020B060603050402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b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Open Sans" panose="020B060603050402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的权重参数，这就是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Open Sans" panose="020B0606030504020204" pitchFamily="34" charset="0"/>
              </a:rPr>
              <a:t>极大似然估计</a:t>
            </a:r>
            <a:endParaRPr kumimoji="0" lang="zh-CN" altLang="en-GB" sz="1600" b="0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10879" y="839979"/>
            <a:ext cx="6459803" cy="517190"/>
          </a:xfrm>
        </p:spPr>
        <p:txBody>
          <a:bodyPr/>
          <a:lstStyle/>
          <a:p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损失函数</a:t>
            </a:r>
            <a:endParaRPr kumimoji="1"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4" name="文本占位符 2"/>
          <p:cNvSpPr txBox="1"/>
          <p:nvPr/>
        </p:nvSpPr>
        <p:spPr>
          <a:xfrm>
            <a:off x="1221659" y="1332437"/>
            <a:ext cx="8246806" cy="499578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zh-CN" dirty="0">
                <a:solidFill>
                  <a:srgbClr val="333333"/>
                </a:solidFill>
                <a:latin typeface="Open Sans" panose="020B0606030504020204" pitchFamily="34" charset="0"/>
              </a:rPr>
              <a:t>3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Open Sans" panose="020B060603050402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、极大似然</a:t>
            </a:r>
            <a:r>
              <a:rPr lang="zh-CN" altLang="en-US" dirty="0">
                <a:solidFill>
                  <a:srgbClr val="333333"/>
                </a:solidFill>
                <a:latin typeface="Open Sans" panose="020B0606030504020204" pitchFamily="34" charset="0"/>
              </a:rPr>
              <a:t>函数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Open Sans" panose="020B060603050402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转对数似然</a:t>
            </a:r>
            <a:r>
              <a:rPr lang="zh-CN" altLang="en-US" dirty="0">
                <a:solidFill>
                  <a:srgbClr val="333333"/>
                </a:solidFill>
                <a:latin typeface="Open Sans" panose="020B0606030504020204" pitchFamily="34" charset="0"/>
              </a:rPr>
              <a:t>函数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Open Sans" panose="020B060603050402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，取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Open Sans" panose="020B060603050402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log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Open Sans" panose="020B060603050402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优化</a:t>
            </a:r>
            <a:r>
              <a:rPr lang="zh-CN" altLang="en-US">
                <a:solidFill>
                  <a:srgbClr val="333333"/>
                </a:solidFill>
                <a:latin typeface="Open Sans" panose="020B0606030504020204" pitchFamily="34" charset="0"/>
              </a:rPr>
              <a:t>函数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Open Sans" panose="020B060603050402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：</a:t>
            </a:r>
            <a:r>
              <a:rPr lang="zh-CN" altLang="en-US" b="0" i="0" u="none" strike="noStrike" dirty="0">
                <a:solidFill>
                  <a:schemeClr val="accent2">
                    <a:lumMod val="75000"/>
                  </a:schemeClr>
                </a:solidFill>
                <a:effectLst/>
                <a:latin typeface="Open Sans" panose="020B0606030504020204" pitchFamily="34" charset="0"/>
              </a:rPr>
              <a:t>连乘形式</a:t>
            </a:r>
            <a:r>
              <a:rPr lang="zh-CN" alt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转换为</a:t>
            </a:r>
            <a:r>
              <a:rPr lang="zh-CN" altLang="en-US" b="0" i="0" u="none" strike="noStrike" dirty="0">
                <a:solidFill>
                  <a:schemeClr val="accent2">
                    <a:lumMod val="75000"/>
                  </a:schemeClr>
                </a:solidFill>
                <a:effectLst/>
                <a:latin typeface="Open Sans" panose="020B0606030504020204" pitchFamily="34" charset="0"/>
              </a:rPr>
              <a:t>对数加法</a:t>
            </a:r>
            <a:r>
              <a:rPr lang="zh-CN" alt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形式</a:t>
            </a:r>
            <a:endParaRPr kumimoji="0" lang="zh-CN" altLang="en-GB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702875" y="2845246"/>
            <a:ext cx="4301999" cy="380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400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最大化问题将其变为最小化问题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：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350967" y="4808998"/>
            <a:ext cx="5819715" cy="3839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4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、使用梯度下降优化算法，更新逻辑回归算法的权重参数。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本框 6"/>
              <p:cNvSpPr txBox="1"/>
              <p:nvPr/>
            </p:nvSpPr>
            <p:spPr>
              <a:xfrm>
                <a:off x="2164174" y="1892912"/>
                <a:ext cx="5115366" cy="8631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lnSpc>
                    <a:spcPct val="150000"/>
                  </a:lnSpc>
                </a:pPr>
                <a:r>
                  <a:rPr lang="en-US" altLang="zh-CN" sz="1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H(L)</a:t>
                </a:r>
                <a:r>
                  <a:rPr lang="zh-CN" altLang="en-US" sz="1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lang="en-US" altLang="zh-CN" sz="1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=</a:t>
                </a:r>
                <a:r>
                  <a:rPr lang="zh-CN" altLang="en-US" sz="1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zh-CN" altLang="en-US" sz="1400" i="1" smtClean="0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1400" b="0" i="1" smtClean="0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𝑖</m:t>
                        </m:r>
                        <m:r>
                          <a:rPr lang="en-US" altLang="zh-CN" sz="1400" b="0" i="1" smtClean="0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=</m:t>
                        </m:r>
                        <m:r>
                          <a:rPr lang="en-US" altLang="zh-CN" sz="1400" b="0" i="1" smtClean="0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1</m:t>
                        </m:r>
                      </m:sub>
                      <m:sup>
                        <m:r>
                          <a:rPr lang="en-US" altLang="zh-CN" sz="1400" b="0" i="1" smtClean="0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𝑚</m:t>
                        </m:r>
                      </m:sup>
                      <m:e>
                        <m:sSub>
                          <m:sSubPr>
                            <m:ctrlPr>
                              <a:rPr lang="en-US" altLang="zh-CN" sz="1400" i="1" dirty="0"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</m:ctrlPr>
                          </m:sSubPr>
                          <m:e>
                            <m:r>
                              <a:rPr lang="zh-CN" altLang="en-US" sz="1400" b="0" i="1" dirty="0" smtClean="0"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（</m:t>
                            </m:r>
                            <m:r>
                              <a:rPr lang="zh-CN" altLang="en-US" sz="1400" b="0" i="1" dirty="0" smtClean="0"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 </m:t>
                            </m:r>
                            <m:r>
                              <a:rPr lang="en-US" altLang="zh-CN" sz="1400" i="1" dirty="0"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1400" i="1" dirty="0"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𝑖</m:t>
                            </m:r>
                          </m:sub>
                        </m:sSub>
                        <m:func>
                          <m:funcPr>
                            <m:ctrlPr>
                              <a:rPr lang="en-US" altLang="zh-CN" sz="1400" i="1" dirty="0"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1400" dirty="0"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log</m:t>
                            </m:r>
                          </m:fName>
                          <m:e>
                            <m:r>
                              <a:rPr lang="en-US" altLang="zh-CN" sz="1400" i="1" dirty="0"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altLang="zh-CN" sz="1400" i="1" dirty="0">
                                    <a:solidFill>
                                      <a:prstClr val="black">
                                        <a:lumMod val="85000"/>
                                        <a:lumOff val="15000"/>
                                      </a:prstClr>
                                    </a:solidFill>
                                    <a:latin typeface="Cambria Math" panose="02040503050406030204" pitchFamily="18" charset="0"/>
                                    <a:ea typeface="Alibaba PuHuiTi" pitchFamily="18" charset="-122"/>
                                    <a:cs typeface="Alibaba PuHuiTi" pitchFamily="18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400" i="1" dirty="0">
                                    <a:solidFill>
                                      <a:prstClr val="black">
                                        <a:lumMod val="85000"/>
                                        <a:lumOff val="15000"/>
                                      </a:prstClr>
                                    </a:solidFill>
                                    <a:latin typeface="Cambria Math" panose="02040503050406030204" pitchFamily="18" charset="0"/>
                                    <a:ea typeface="Alibaba PuHuiTi" pitchFamily="18" charset="-122"/>
                                    <a:cs typeface="Alibaba PuHuiTi" pitchFamily="18" charset="-122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altLang="zh-CN" sz="1400" i="1" dirty="0">
                                    <a:solidFill>
                                      <a:prstClr val="black">
                                        <a:lumMod val="85000"/>
                                        <a:lumOff val="15000"/>
                                      </a:prstClr>
                                    </a:solidFill>
                                    <a:latin typeface="Cambria Math" panose="02040503050406030204" pitchFamily="18" charset="0"/>
                                    <a:ea typeface="Alibaba PuHuiTi" pitchFamily="18" charset="-122"/>
                                    <a:cs typeface="Alibaba PuHuiTi" pitchFamily="18" charset="-122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sz="1400" i="1" dirty="0"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)</m:t>
                            </m:r>
                          </m:e>
                        </m:func>
                        <m:r>
                          <m:rPr>
                            <m:nor/>
                          </m:rPr>
                          <a:rPr lang="zh-CN" altLang="en-US" sz="1400" dirty="0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Alibaba PuHuiTi" pitchFamily="18" charset="-122"/>
                            <a:ea typeface="Alibaba PuHuiTi" pitchFamily="18" charset="-122"/>
                            <a:cs typeface="Alibaba PuHuiTi" pitchFamily="18" charset="-122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zh-CN" sz="1400" dirty="0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Alibaba PuHuiTi" pitchFamily="18" charset="-122"/>
                            <a:ea typeface="Alibaba PuHuiTi" pitchFamily="18" charset="-122"/>
                            <a:cs typeface="Alibaba PuHuiTi" pitchFamily="18" charset="-122"/>
                          </a:rPr>
                          <m:t>+</m:t>
                        </m:r>
                        <m:r>
                          <m:rPr>
                            <m:nor/>
                          </m:rPr>
                          <a:rPr lang="zh-CN" altLang="en-US" sz="1400" dirty="0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Alibaba PuHuiTi" pitchFamily="18" charset="-122"/>
                            <a:ea typeface="Alibaba PuHuiTi" pitchFamily="18" charset="-122"/>
                            <a:cs typeface="Alibaba PuHuiTi" pitchFamily="18" charset="-122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zh-CN" sz="1400" dirty="0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Alibaba PuHuiTi" pitchFamily="18" charset="-122"/>
                            <a:ea typeface="Alibaba PuHuiTi" pitchFamily="18" charset="-122"/>
                            <a:cs typeface="Alibaba PuHuiTi" pitchFamily="18" charset="-122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sz="1400" i="1" dirty="0"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</m:ctrlPr>
                          </m:sSubPr>
                          <m:e>
                            <m:r>
                              <a:rPr lang="en-US" altLang="zh-CN" sz="1400" i="1" dirty="0"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1</m:t>
                            </m:r>
                            <m:r>
                              <a:rPr lang="en-US" altLang="zh-CN" sz="1400" i="1" dirty="0"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−</m:t>
                            </m:r>
                            <m:r>
                              <a:rPr lang="en-US" altLang="zh-CN" sz="1400" i="1" dirty="0"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1400" i="1" dirty="0"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1400" i="1" dirty="0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)</m:t>
                        </m:r>
                        <m:func>
                          <m:funcPr>
                            <m:ctrlPr>
                              <a:rPr lang="en-US" altLang="zh-CN" sz="1400" i="1" dirty="0"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1400" dirty="0"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log</m:t>
                            </m:r>
                          </m:fName>
                          <m:e>
                            <m:r>
                              <a:rPr lang="en-US" altLang="zh-CN" sz="1400" i="1" dirty="0"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(</m:t>
                            </m:r>
                            <m:r>
                              <a:rPr lang="en-US" altLang="zh-CN" sz="1400" i="1" dirty="0"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1</m:t>
                            </m:r>
                            <m:r>
                              <a:rPr lang="en-US" altLang="zh-CN" sz="1400" i="1" dirty="0"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CN" sz="1400" i="1" dirty="0">
                                    <a:solidFill>
                                      <a:prstClr val="black">
                                        <a:lumMod val="85000"/>
                                        <a:lumOff val="15000"/>
                                      </a:prstClr>
                                    </a:solidFill>
                                    <a:latin typeface="Cambria Math" panose="02040503050406030204" pitchFamily="18" charset="0"/>
                                    <a:ea typeface="Alibaba PuHuiTi" pitchFamily="18" charset="-122"/>
                                    <a:cs typeface="Alibaba PuHuiTi" pitchFamily="18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400" i="1" dirty="0">
                                    <a:solidFill>
                                      <a:prstClr val="black">
                                        <a:lumMod val="85000"/>
                                        <a:lumOff val="15000"/>
                                      </a:prstClr>
                                    </a:solidFill>
                                    <a:latin typeface="Cambria Math" panose="02040503050406030204" pitchFamily="18" charset="0"/>
                                    <a:ea typeface="Alibaba PuHuiTi" pitchFamily="18" charset="-122"/>
                                    <a:cs typeface="Alibaba PuHuiTi" pitchFamily="18" charset="-122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altLang="zh-CN" sz="1400" i="1" dirty="0">
                                    <a:solidFill>
                                      <a:prstClr val="black">
                                        <a:lumMod val="85000"/>
                                        <a:lumOff val="15000"/>
                                      </a:prstClr>
                                    </a:solidFill>
                                    <a:latin typeface="Cambria Math" panose="02040503050406030204" pitchFamily="18" charset="0"/>
                                    <a:ea typeface="Alibaba PuHuiTi" pitchFamily="18" charset="-122"/>
                                    <a:cs typeface="Alibaba PuHuiTi" pitchFamily="18" charset="-122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sz="1400" i="1" dirty="0"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)</m:t>
                            </m:r>
                          </m:e>
                        </m:func>
                      </m:e>
                    </m:nary>
                  </m:oMath>
                </a14:m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)</a:t>
                </a:r>
                <a:endPara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endParaRPr>
              </a:p>
              <a:p>
                <a:pPr lvl="0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i="1" dirty="0" smtClean="0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</m:ctrlPr>
                      </m:sSubPr>
                      <m:e>
                        <m:r>
                          <a:rPr lang="en-US" altLang="zh-CN" sz="1400" i="1" dirty="0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𝑝</m:t>
                        </m:r>
                      </m:e>
                      <m:sub>
                        <m:r>
                          <a:rPr lang="en-US" altLang="zh-CN" sz="1400" i="1" dirty="0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=</a:t>
                </a: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0" lang="en-US" altLang="zh-CN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</m:ctrlPr>
                      </m:fPr>
                      <m:num>
                        <m:r>
                          <a:rPr kumimoji="0" lang="en-US" altLang="zh-CN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1</m:t>
                        </m:r>
                      </m:num>
                      <m:den>
                        <m:r>
                          <a:rPr kumimoji="0" lang="en-US" altLang="zh-CN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1</m:t>
                        </m:r>
                        <m:r>
                          <a:rPr kumimoji="0" lang="zh-CN" altLang="en-US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 </m:t>
                        </m:r>
                        <m:r>
                          <a:rPr kumimoji="0" lang="en-US" altLang="zh-CN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−</m:t>
                        </m:r>
                        <m:r>
                          <a:rPr kumimoji="0" lang="zh-CN" altLang="en-US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 </m:t>
                        </m:r>
                        <m:sSup>
                          <m:sSupPr>
                            <m:ctrlPr>
                              <a:rPr kumimoji="0" lang="en-US" altLang="zh-CN" sz="1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</m:ctrlPr>
                          </m:sSupPr>
                          <m:e>
                            <m:r>
                              <a:rPr kumimoji="0" lang="en-US" altLang="zh-CN" sz="1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𝑒</m:t>
                            </m:r>
                          </m:e>
                          <m:sup>
                            <m:r>
                              <a:rPr kumimoji="0" lang="en-US" altLang="zh-CN" sz="1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−(</m:t>
                            </m:r>
                            <m:sSup>
                              <m:sSupPr>
                                <m:ctrlPr>
                                  <a:rPr kumimoji="0" lang="en-US" altLang="zh-CN" sz="1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>
                                        <a:lumMod val="85000"/>
                                        <a:lumOff val="15000"/>
                                      </a:prst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Alibaba PuHuiTi" pitchFamily="18" charset="-122"/>
                                    <a:cs typeface="Alibaba PuHuiTi" pitchFamily="18" charset="-122"/>
                                  </a:rPr>
                                </m:ctrlPr>
                              </m:sSupPr>
                              <m:e>
                                <m:r>
                                  <a:rPr kumimoji="0" lang="en-US" altLang="zh-CN" sz="1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>
                                        <a:lumMod val="85000"/>
                                        <a:lumOff val="15000"/>
                                      </a:prst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Alibaba PuHuiTi" pitchFamily="18" charset="-122"/>
                                    <a:cs typeface="Alibaba PuHuiTi" pitchFamily="18" charset="-122"/>
                                  </a:rPr>
                                  <m:t>𝑤</m:t>
                                </m:r>
                              </m:e>
                              <m:sup>
                                <m:r>
                                  <a:rPr kumimoji="0" lang="en-US" altLang="zh-CN" sz="1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>
                                        <a:lumMod val="85000"/>
                                        <a:lumOff val="15000"/>
                                      </a:prst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Alibaba PuHuiTi" pitchFamily="18" charset="-122"/>
                                    <a:cs typeface="Alibaba PuHuiTi" pitchFamily="18" charset="-122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kumimoji="0" lang="en-US" altLang="zh-CN" sz="1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𝑥</m:t>
                            </m:r>
                            <m:r>
                              <a:rPr kumimoji="0" lang="en-US" altLang="zh-CN" sz="1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+</m:t>
                            </m:r>
                            <m:r>
                              <a:rPr kumimoji="0" lang="en-US" altLang="zh-CN" sz="1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𝑏</m:t>
                            </m:r>
                            <m:r>
                              <a:rPr kumimoji="0" lang="en-US" altLang="zh-CN" sz="1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)</m:t>
                            </m:r>
                          </m:sup>
                        </m:sSup>
                      </m:den>
                    </m:f>
                  </m:oMath>
                </a14:m>
                <a:endPara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endParaRPr>
              </a:p>
            </p:txBody>
          </p:sp>
        </mc:Choice>
        <mc:Fallback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4174" y="1892912"/>
                <a:ext cx="5115366" cy="863121"/>
              </a:xfrm>
              <a:prstGeom prst="rect">
                <a:avLst/>
              </a:prstGeom>
              <a:blipFill rotWithShape="1">
                <a:blip r:embed="rId1"/>
                <a:stretch>
                  <a:fillRect l="-2" t="-71" r="10" b="-63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文本框 16"/>
              <p:cNvSpPr txBox="1"/>
              <p:nvPr/>
            </p:nvSpPr>
            <p:spPr>
              <a:xfrm>
                <a:off x="2161563" y="3362144"/>
                <a:ext cx="8056239" cy="3849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lnSpc>
                    <a:spcPct val="150000"/>
                  </a:lnSpc>
                </a:pP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Loss</a:t>
                </a:r>
                <a:r>
                  <a:rPr lang="en-US" altLang="zh-CN" sz="1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(L)</a:t>
                </a:r>
                <a:r>
                  <a:rPr lang="zh-CN" altLang="en-US" sz="1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lang="en-US" altLang="zh-CN" sz="1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=</a:t>
                </a:r>
                <a:r>
                  <a:rPr lang="zh-CN" altLang="en-US" sz="1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lang="en-US" altLang="zh-CN" sz="1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-</a:t>
                </a:r>
                <a:r>
                  <a:rPr lang="zh-CN" altLang="en-US" sz="1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zh-CN" altLang="en-US" sz="1400" i="1" smtClean="0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1400" b="0" i="1" smtClean="0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𝑖</m:t>
                        </m:r>
                        <m:r>
                          <a:rPr lang="en-US" altLang="zh-CN" sz="1400" b="0" i="1" smtClean="0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=</m:t>
                        </m:r>
                        <m:r>
                          <a:rPr lang="en-US" altLang="zh-CN" sz="1400" b="0" i="1" smtClean="0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1</m:t>
                        </m:r>
                      </m:sub>
                      <m:sup>
                        <m:r>
                          <a:rPr lang="en-US" altLang="zh-CN" sz="1400" b="0" i="1" smtClean="0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𝑚</m:t>
                        </m:r>
                      </m:sup>
                      <m:e>
                        <m:sSub>
                          <m:sSubPr>
                            <m:ctrlPr>
                              <a:rPr lang="en-US" altLang="zh-CN" sz="1400" i="1" dirty="0"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</m:ctrlPr>
                          </m:sSubPr>
                          <m:e>
                            <m:r>
                              <a:rPr lang="zh-CN" altLang="en-US" sz="1400" b="0" i="1" dirty="0" smtClean="0"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（</m:t>
                            </m:r>
                            <m:r>
                              <a:rPr lang="en-US" altLang="zh-CN" sz="1400" i="1" dirty="0"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1400" i="1" dirty="0"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𝑖</m:t>
                            </m:r>
                          </m:sub>
                        </m:sSub>
                        <m:func>
                          <m:funcPr>
                            <m:ctrlPr>
                              <a:rPr lang="en-US" altLang="zh-CN" sz="1400" i="1" dirty="0"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1400" dirty="0"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log</m:t>
                            </m:r>
                          </m:fName>
                          <m:e>
                            <m:r>
                              <a:rPr lang="en-US" altLang="zh-CN" sz="1400" i="1" dirty="0"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altLang="zh-CN" sz="1400" i="1" dirty="0">
                                    <a:solidFill>
                                      <a:prstClr val="black">
                                        <a:lumMod val="85000"/>
                                        <a:lumOff val="15000"/>
                                      </a:prstClr>
                                    </a:solidFill>
                                    <a:latin typeface="Cambria Math" panose="02040503050406030204" pitchFamily="18" charset="0"/>
                                    <a:ea typeface="Alibaba PuHuiTi" pitchFamily="18" charset="-122"/>
                                    <a:cs typeface="Alibaba PuHuiTi" pitchFamily="18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400" i="1" dirty="0">
                                    <a:solidFill>
                                      <a:prstClr val="black">
                                        <a:lumMod val="85000"/>
                                        <a:lumOff val="15000"/>
                                      </a:prstClr>
                                    </a:solidFill>
                                    <a:latin typeface="Cambria Math" panose="02040503050406030204" pitchFamily="18" charset="0"/>
                                    <a:ea typeface="Alibaba PuHuiTi" pitchFamily="18" charset="-122"/>
                                    <a:cs typeface="Alibaba PuHuiTi" pitchFamily="18" charset="-122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altLang="zh-CN" sz="1400" i="1" dirty="0">
                                    <a:solidFill>
                                      <a:prstClr val="black">
                                        <a:lumMod val="85000"/>
                                        <a:lumOff val="15000"/>
                                      </a:prstClr>
                                    </a:solidFill>
                                    <a:latin typeface="Cambria Math" panose="02040503050406030204" pitchFamily="18" charset="0"/>
                                    <a:ea typeface="Alibaba PuHuiTi" pitchFamily="18" charset="-122"/>
                                    <a:cs typeface="Alibaba PuHuiTi" pitchFamily="18" charset="-122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sz="1400" i="1" dirty="0"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)</m:t>
                            </m:r>
                          </m:e>
                        </m:func>
                        <m:r>
                          <m:rPr>
                            <m:nor/>
                          </m:rPr>
                          <a:rPr lang="zh-CN" altLang="en-US" sz="1400" dirty="0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Alibaba PuHuiTi" pitchFamily="18" charset="-122"/>
                            <a:ea typeface="Alibaba PuHuiTi" pitchFamily="18" charset="-122"/>
                            <a:cs typeface="Alibaba PuHuiTi" pitchFamily="18" charset="-122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zh-CN" sz="1400" dirty="0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Alibaba PuHuiTi" pitchFamily="18" charset="-122"/>
                            <a:ea typeface="Alibaba PuHuiTi" pitchFamily="18" charset="-122"/>
                            <a:cs typeface="Alibaba PuHuiTi" pitchFamily="18" charset="-122"/>
                          </a:rPr>
                          <m:t>+</m:t>
                        </m:r>
                        <m:r>
                          <m:rPr>
                            <m:nor/>
                          </m:rPr>
                          <a:rPr lang="zh-CN" altLang="en-US" sz="1400" dirty="0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Alibaba PuHuiTi" pitchFamily="18" charset="-122"/>
                            <a:ea typeface="Alibaba PuHuiTi" pitchFamily="18" charset="-122"/>
                            <a:cs typeface="Alibaba PuHuiTi" pitchFamily="18" charset="-122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zh-CN" sz="1400" dirty="0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Alibaba PuHuiTi" pitchFamily="18" charset="-122"/>
                            <a:ea typeface="Alibaba PuHuiTi" pitchFamily="18" charset="-122"/>
                            <a:cs typeface="Alibaba PuHuiTi" pitchFamily="18" charset="-122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sz="1400" i="1" dirty="0"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</m:ctrlPr>
                          </m:sSubPr>
                          <m:e>
                            <m:r>
                              <a:rPr lang="en-US" altLang="zh-CN" sz="1400" i="1" dirty="0"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1</m:t>
                            </m:r>
                            <m:r>
                              <a:rPr lang="en-US" altLang="zh-CN" sz="1400" i="1" dirty="0"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−</m:t>
                            </m:r>
                            <m:r>
                              <a:rPr lang="en-US" altLang="zh-CN" sz="1400" i="1" dirty="0"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1400" i="1" dirty="0"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1400" i="1" dirty="0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)</m:t>
                        </m:r>
                        <m:func>
                          <m:funcPr>
                            <m:ctrlPr>
                              <a:rPr lang="en-US" altLang="zh-CN" sz="1400" i="1" dirty="0"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1400" dirty="0"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log</m:t>
                            </m:r>
                          </m:fName>
                          <m:e>
                            <m:r>
                              <a:rPr lang="en-US" altLang="zh-CN" sz="1400" i="1" dirty="0"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(</m:t>
                            </m:r>
                            <m:r>
                              <a:rPr lang="en-US" altLang="zh-CN" sz="1400" i="1" dirty="0"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1</m:t>
                            </m:r>
                            <m:r>
                              <a:rPr lang="en-US" altLang="zh-CN" sz="1400" i="1" dirty="0"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CN" sz="1400" i="1" dirty="0">
                                    <a:solidFill>
                                      <a:prstClr val="black">
                                        <a:lumMod val="85000"/>
                                        <a:lumOff val="15000"/>
                                      </a:prstClr>
                                    </a:solidFill>
                                    <a:latin typeface="Cambria Math" panose="02040503050406030204" pitchFamily="18" charset="0"/>
                                    <a:ea typeface="Alibaba PuHuiTi" pitchFamily="18" charset="-122"/>
                                    <a:cs typeface="Alibaba PuHuiTi" pitchFamily="18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400" i="1" dirty="0">
                                    <a:solidFill>
                                      <a:prstClr val="black">
                                        <a:lumMod val="85000"/>
                                        <a:lumOff val="15000"/>
                                      </a:prstClr>
                                    </a:solidFill>
                                    <a:latin typeface="Cambria Math" panose="02040503050406030204" pitchFamily="18" charset="0"/>
                                    <a:ea typeface="Alibaba PuHuiTi" pitchFamily="18" charset="-122"/>
                                    <a:cs typeface="Alibaba PuHuiTi" pitchFamily="18" charset="-122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altLang="zh-CN" sz="1400" i="1" dirty="0">
                                    <a:solidFill>
                                      <a:prstClr val="black">
                                        <a:lumMod val="85000"/>
                                        <a:lumOff val="15000"/>
                                      </a:prstClr>
                                    </a:solidFill>
                                    <a:latin typeface="Cambria Math" panose="02040503050406030204" pitchFamily="18" charset="0"/>
                                    <a:ea typeface="Alibaba PuHuiTi" pitchFamily="18" charset="-122"/>
                                    <a:cs typeface="Alibaba PuHuiTi" pitchFamily="18" charset="-122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sz="1400" i="1" dirty="0"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)</m:t>
                            </m:r>
                          </m:e>
                        </m:func>
                      </m:e>
                    </m:nary>
                  </m:oMath>
                </a14:m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)</a:t>
                </a: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endPara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endParaRPr>
              </a:p>
            </p:txBody>
          </p:sp>
        </mc:Choice>
        <mc:Fallback>
          <p:sp>
            <p:nvSpPr>
              <p:cNvPr id="17" name="文本框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1563" y="3362144"/>
                <a:ext cx="8056239" cy="384977"/>
              </a:xfrm>
              <a:prstGeom prst="rect">
                <a:avLst/>
              </a:prstGeom>
              <a:blipFill rotWithShape="1">
                <a:blip r:embed="rId2"/>
                <a:stretch>
                  <a:fillRect t="-118" b="-99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4442176" y="1941530"/>
            <a:ext cx="5592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1</a:t>
            </a:r>
            <a:r>
              <a:rPr kumimoji="1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逻辑回归原理</a:t>
            </a:r>
            <a:endParaRPr kumimoji="1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12" name="文本占位符 1"/>
          <p:cNvSpPr txBox="1"/>
          <p:nvPr/>
        </p:nvSpPr>
        <p:spPr>
          <a:xfrm>
            <a:off x="86125" y="181128"/>
            <a:ext cx="7036395" cy="761341"/>
          </a:xfrm>
          <a:prstGeom prst="rect">
            <a:avLst/>
          </a:prstGeom>
        </p:spPr>
        <p:txBody>
          <a:bodyPr/>
          <a:lstStyle>
            <a:lvl1pPr marL="360045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en-US" altLang="zh-CN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lang="en-US" altLang="zh-CN" sz="1400" b="0" i="0" kern="1200" dirty="0">
                <a:solidFill>
                  <a:schemeClr val="tx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zh-CN" altLang="en-US" sz="1400" b="0" i="0" kern="12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9410" marR="0" lvl="1" indent="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endParaRPr kumimoji="1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sp>
        <p:nvSpPr>
          <p:cNvPr id="2" name="TextBox 6"/>
          <p:cNvSpPr txBox="1"/>
          <p:nvPr/>
        </p:nvSpPr>
        <p:spPr>
          <a:xfrm>
            <a:off x="4845178" y="2382335"/>
            <a:ext cx="5722155" cy="38523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思想：解决分类问题，</a:t>
            </a:r>
            <a:r>
              <a:rPr lang="zh-CN" altLang="en-US" sz="1400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把线性回归的输出作为逻辑回归的输入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442174" y="3054941"/>
            <a:ext cx="5592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2</a:t>
            </a:r>
            <a:r>
              <a:rPr kumimoji="1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逻辑回归的损失函数 </a:t>
            </a:r>
            <a:r>
              <a:rPr kumimoji="1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–</a:t>
            </a:r>
            <a:r>
              <a:rPr kumimoji="1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对数似然损失  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黑体" panose="02010609060101010101" pitchFamily="49" charset="-122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6"/>
              <p:cNvSpPr txBox="1"/>
              <p:nvPr/>
            </p:nvSpPr>
            <p:spPr>
              <a:xfrm>
                <a:off x="4845178" y="3559346"/>
                <a:ext cx="7199338" cy="7095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  <a:defRPr/>
                </a:pP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数学表达式：</a:t>
                </a:r>
                <a:r>
                  <a:rPr lang="en-US" altLang="zh-CN" sz="1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Loss(L)</a:t>
                </a:r>
                <a:r>
                  <a:rPr lang="zh-CN" altLang="en-US" sz="1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lang="en-US" altLang="zh-CN" sz="1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=</a:t>
                </a:r>
                <a:r>
                  <a:rPr lang="zh-CN" altLang="en-US" sz="1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lang="en-US" altLang="zh-CN" sz="1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-</a:t>
                </a:r>
                <a:r>
                  <a:rPr lang="zh-CN" altLang="en-US" sz="1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zh-CN" altLang="en-US" sz="1400" i="1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1400" i="1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𝑖</m:t>
                        </m:r>
                        <m:r>
                          <a:rPr lang="en-US" altLang="zh-CN" sz="1400" i="1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=</m:t>
                        </m:r>
                        <m:r>
                          <a:rPr lang="en-US" altLang="zh-CN" sz="1400" i="1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1</m:t>
                        </m:r>
                      </m:sub>
                      <m:sup>
                        <m:r>
                          <a:rPr lang="en-US" altLang="zh-CN" sz="1400" i="1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𝑚</m:t>
                        </m:r>
                      </m:sup>
                      <m:e>
                        <m:sSub>
                          <m:sSubPr>
                            <m:ctrlPr>
                              <a:rPr lang="en-US" altLang="zh-CN" sz="1400" i="1" dirty="0"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</m:ctrlPr>
                          </m:sSubPr>
                          <m:e>
                            <m:r>
                              <a:rPr lang="zh-CN" altLang="en-US" sz="1400" b="0" i="1" dirty="0" smtClean="0"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（</m:t>
                            </m:r>
                            <m:r>
                              <a:rPr lang="zh-CN" altLang="en-US" sz="1400" b="0" i="1" dirty="0" smtClean="0"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 </m:t>
                            </m:r>
                            <m:r>
                              <a:rPr lang="en-US" altLang="zh-CN" sz="1400" i="1" dirty="0"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1400" i="1" dirty="0"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𝑖</m:t>
                            </m:r>
                          </m:sub>
                        </m:sSub>
                        <m:func>
                          <m:funcPr>
                            <m:ctrlPr>
                              <a:rPr lang="en-US" altLang="zh-CN" sz="1400" i="1" dirty="0"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1400" dirty="0"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log</m:t>
                            </m:r>
                          </m:fName>
                          <m:e>
                            <m:r>
                              <a:rPr lang="en-US" altLang="zh-CN" sz="1400" i="1" dirty="0"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altLang="zh-CN" sz="1400" i="1" dirty="0">
                                    <a:solidFill>
                                      <a:prstClr val="black">
                                        <a:lumMod val="85000"/>
                                        <a:lumOff val="15000"/>
                                      </a:prstClr>
                                    </a:solidFill>
                                    <a:latin typeface="Cambria Math" panose="02040503050406030204" pitchFamily="18" charset="0"/>
                                    <a:ea typeface="Alibaba PuHuiTi" pitchFamily="18" charset="-122"/>
                                    <a:cs typeface="Alibaba PuHuiTi" pitchFamily="18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400" i="1" dirty="0">
                                    <a:solidFill>
                                      <a:prstClr val="black">
                                        <a:lumMod val="85000"/>
                                        <a:lumOff val="15000"/>
                                      </a:prstClr>
                                    </a:solidFill>
                                    <a:latin typeface="Cambria Math" panose="02040503050406030204" pitchFamily="18" charset="0"/>
                                    <a:ea typeface="Alibaba PuHuiTi" pitchFamily="18" charset="-122"/>
                                    <a:cs typeface="Alibaba PuHuiTi" pitchFamily="18" charset="-122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altLang="zh-CN" sz="1400" i="1" dirty="0">
                                    <a:solidFill>
                                      <a:prstClr val="black">
                                        <a:lumMod val="85000"/>
                                        <a:lumOff val="15000"/>
                                      </a:prstClr>
                                    </a:solidFill>
                                    <a:latin typeface="Cambria Math" panose="02040503050406030204" pitchFamily="18" charset="0"/>
                                    <a:ea typeface="Alibaba PuHuiTi" pitchFamily="18" charset="-122"/>
                                    <a:cs typeface="Alibaba PuHuiTi" pitchFamily="18" charset="-122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sz="1400" i="1" dirty="0"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)</m:t>
                            </m:r>
                          </m:e>
                        </m:func>
                        <m:r>
                          <m:rPr>
                            <m:nor/>
                          </m:rPr>
                          <a:rPr lang="zh-CN" altLang="en-US" sz="1400" dirty="0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Alibaba PuHuiTi" pitchFamily="18" charset="-122"/>
                            <a:ea typeface="Alibaba PuHuiTi" pitchFamily="18" charset="-122"/>
                            <a:cs typeface="Alibaba PuHuiTi" pitchFamily="18" charset="-122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zh-CN" sz="1400" dirty="0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Alibaba PuHuiTi" pitchFamily="18" charset="-122"/>
                            <a:ea typeface="Alibaba PuHuiTi" pitchFamily="18" charset="-122"/>
                            <a:cs typeface="Alibaba PuHuiTi" pitchFamily="18" charset="-122"/>
                          </a:rPr>
                          <m:t>+</m:t>
                        </m:r>
                        <m:r>
                          <m:rPr>
                            <m:nor/>
                          </m:rPr>
                          <a:rPr lang="zh-CN" altLang="en-US" sz="1400" dirty="0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Alibaba PuHuiTi" pitchFamily="18" charset="-122"/>
                            <a:ea typeface="Alibaba PuHuiTi" pitchFamily="18" charset="-122"/>
                            <a:cs typeface="Alibaba PuHuiTi" pitchFamily="18" charset="-122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zh-CN" sz="1400" dirty="0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Alibaba PuHuiTi" pitchFamily="18" charset="-122"/>
                            <a:ea typeface="Alibaba PuHuiTi" pitchFamily="18" charset="-122"/>
                            <a:cs typeface="Alibaba PuHuiTi" pitchFamily="18" charset="-122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sz="1400" i="1" dirty="0"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</m:ctrlPr>
                          </m:sSubPr>
                          <m:e>
                            <m:r>
                              <a:rPr lang="en-US" altLang="zh-CN" sz="1400" i="1" dirty="0"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1</m:t>
                            </m:r>
                            <m:r>
                              <a:rPr lang="en-US" altLang="zh-CN" sz="1400" i="1" dirty="0"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−</m:t>
                            </m:r>
                            <m:r>
                              <a:rPr lang="en-US" altLang="zh-CN" sz="1400" i="1" dirty="0"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1400" i="1" dirty="0"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1400" i="1" dirty="0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)</m:t>
                        </m:r>
                        <m:func>
                          <m:funcPr>
                            <m:ctrlPr>
                              <a:rPr lang="en-US" altLang="zh-CN" sz="1400" i="1" dirty="0"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1400" dirty="0"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log</m:t>
                            </m:r>
                          </m:fName>
                          <m:e>
                            <m:r>
                              <a:rPr lang="en-US" altLang="zh-CN" sz="1400" i="1" dirty="0"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(</m:t>
                            </m:r>
                            <m:r>
                              <a:rPr lang="en-US" altLang="zh-CN" sz="1400" i="1" dirty="0"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1</m:t>
                            </m:r>
                            <m:r>
                              <a:rPr lang="en-US" altLang="zh-CN" sz="1400" i="1" dirty="0"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CN" sz="1400" i="1" dirty="0">
                                    <a:solidFill>
                                      <a:prstClr val="black">
                                        <a:lumMod val="85000"/>
                                        <a:lumOff val="15000"/>
                                      </a:prstClr>
                                    </a:solidFill>
                                    <a:latin typeface="Cambria Math" panose="02040503050406030204" pitchFamily="18" charset="0"/>
                                    <a:ea typeface="Alibaba PuHuiTi" pitchFamily="18" charset="-122"/>
                                    <a:cs typeface="Alibaba PuHuiTi" pitchFamily="18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400" i="1" dirty="0">
                                    <a:solidFill>
                                      <a:prstClr val="black">
                                        <a:lumMod val="85000"/>
                                        <a:lumOff val="15000"/>
                                      </a:prstClr>
                                    </a:solidFill>
                                    <a:latin typeface="Cambria Math" panose="02040503050406030204" pitchFamily="18" charset="0"/>
                                    <a:ea typeface="Alibaba PuHuiTi" pitchFamily="18" charset="-122"/>
                                    <a:cs typeface="Alibaba PuHuiTi" pitchFamily="18" charset="-122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altLang="zh-CN" sz="1400" i="1" dirty="0">
                                    <a:solidFill>
                                      <a:prstClr val="black">
                                        <a:lumMod val="85000"/>
                                        <a:lumOff val="15000"/>
                                      </a:prstClr>
                                    </a:solidFill>
                                    <a:latin typeface="Cambria Math" panose="02040503050406030204" pitchFamily="18" charset="0"/>
                                    <a:ea typeface="Alibaba PuHuiTi" pitchFamily="18" charset="-122"/>
                                    <a:cs typeface="Alibaba PuHuiTi" pitchFamily="18" charset="-122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sz="1400" i="1" dirty="0"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)</m:t>
                            </m:r>
                          </m:e>
                        </m:func>
                      </m:e>
                    </m:nary>
                  </m:oMath>
                </a14:m>
                <a:r>
                  <a:rPr lang="en-US" altLang="zh-CN" sz="1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)</a:t>
                </a:r>
                <a:endParaRPr lang="en-US" altLang="zh-CN" sz="14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  <a:defRPr/>
                </a:pP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损失函数设计</a:t>
                </a:r>
                <a:r>
                  <a:rPr lang="zh-CN" altLang="en-US" sz="1400" noProof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思想</a:t>
                </a:r>
                <a:r>
                  <a:rPr lang="zh-CN" altLang="en-US" sz="1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：预测值为</a:t>
                </a:r>
                <a:r>
                  <a:rPr lang="en-US" altLang="zh-CN" sz="1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A</a:t>
                </a:r>
                <a:r>
                  <a:rPr lang="zh-CN" altLang="en-US" sz="1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、</a:t>
                </a:r>
                <a:r>
                  <a:rPr lang="en-US" altLang="zh-CN" sz="1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B</a:t>
                </a:r>
                <a:r>
                  <a:rPr lang="zh-CN" altLang="en-US" sz="1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lang="en-US" altLang="zh-CN" sz="1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2</a:t>
                </a:r>
                <a:r>
                  <a:rPr lang="zh-CN" altLang="en-US" sz="1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个类别，</a:t>
                </a:r>
                <a:r>
                  <a:rPr lang="zh-CN" altLang="en-US" sz="1400" dirty="0">
                    <a:solidFill>
                      <a:schemeClr val="accent2">
                        <a:lumMod val="75000"/>
                      </a:scheme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真实类别所在的位置，概率值越大越好</a:t>
                </a:r>
                <a:endParaRPr lang="en-US" altLang="zh-CN" sz="1400" dirty="0">
                  <a:solidFill>
                    <a:schemeClr val="accent2">
                      <a:lumMod val="75000"/>
                    </a:schemeClr>
                  </a:solidFill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endParaRPr>
              </a:p>
            </p:txBody>
          </p:sp>
        </mc:Choice>
        <mc:Fallback>
          <p:sp>
            <p:nvSpPr>
              <p:cNvPr id="8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5178" y="3559346"/>
                <a:ext cx="7199338" cy="709553"/>
              </a:xfrm>
              <a:prstGeom prst="rect">
                <a:avLst/>
              </a:prstGeom>
              <a:blipFill rotWithShape="1">
                <a:blip r:embed="rId1"/>
                <a:stretch>
                  <a:fillRect l="-2" t="-24" r="7" b="-477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281606" y="1652714"/>
            <a:ext cx="4536504" cy="3529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4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1</a:t>
            </a:r>
            <a:r>
              <a:rPr lang="zh-CN" altLang="en-US" sz="14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以下关于逻辑回归的说法正确的是？（</a:t>
            </a:r>
            <a:r>
              <a:rPr lang="zh-CN" altLang="en-US" sz="1400" b="1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多选</a:t>
            </a:r>
            <a:r>
              <a:rPr lang="zh-CN" altLang="en-US" sz="14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）</a:t>
            </a:r>
            <a:endParaRPr lang="en-US" altLang="zh-CN" sz="1400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569934" y="2262222"/>
            <a:ext cx="6731381" cy="20333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400" b="1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A</a:t>
            </a:r>
            <a:r>
              <a:rPr lang="zh-CN" altLang="en-US" sz="1400" b="1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）</a:t>
            </a:r>
            <a:r>
              <a:rPr lang="zh-CN" altLang="en-US" sz="14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逻辑回归应用在分类场景中</a:t>
            </a:r>
            <a:endParaRPr lang="en-US" altLang="zh-CN" sz="1400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>
              <a:lnSpc>
                <a:spcPct val="130000"/>
              </a:lnSpc>
            </a:pPr>
            <a:endParaRPr lang="en-US" altLang="zh-CN" sz="1400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1400" b="1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B</a:t>
            </a:r>
            <a:r>
              <a:rPr lang="zh-CN" altLang="en-US" sz="1400" b="1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）</a:t>
            </a:r>
            <a:r>
              <a:rPr lang="zh-CN" altLang="en-US" sz="14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逻辑回归使用了回归将特征数据进行拟合</a:t>
            </a:r>
            <a:endParaRPr lang="en-US" altLang="zh-CN" sz="1400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>
              <a:lnSpc>
                <a:spcPct val="130000"/>
              </a:lnSpc>
            </a:pPr>
            <a:endParaRPr lang="en-US" altLang="zh-CN" sz="1400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1400" b="1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C</a:t>
            </a:r>
            <a:r>
              <a:rPr lang="zh-CN" altLang="en-US" sz="1400" b="1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）</a:t>
            </a:r>
            <a:r>
              <a:rPr lang="zh-CN" altLang="en-US" sz="14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逻辑回归使用了</a:t>
            </a:r>
            <a:r>
              <a:rPr lang="en-US" altLang="zh-CN" sz="14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sigmoid</a:t>
            </a:r>
            <a:r>
              <a:rPr lang="zh-CN" altLang="en-US" sz="14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激活函数将回归的结果映射到了</a:t>
            </a:r>
            <a:r>
              <a:rPr lang="en-US" altLang="zh-CN" sz="14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(0, 1)</a:t>
            </a:r>
            <a:r>
              <a:rPr lang="zh-CN" altLang="en-US" sz="14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值域中</a:t>
            </a:r>
            <a:endParaRPr lang="en-US" altLang="zh-CN" sz="1400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>
              <a:lnSpc>
                <a:spcPct val="130000"/>
              </a:lnSpc>
            </a:pPr>
            <a:endParaRPr lang="en-US" altLang="zh-CN" sz="1400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1400" b="1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D</a:t>
            </a:r>
            <a:r>
              <a:rPr lang="zh-CN" altLang="en-US" sz="1400" b="1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）</a:t>
            </a:r>
            <a:r>
              <a:rPr lang="zh-CN" altLang="en-US" sz="14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逻辑回归的损失函数使用了极大似然估计，因为其输出值是一个概率</a:t>
            </a:r>
            <a:endParaRPr lang="zh-CN" altLang="en-US" sz="1400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569934" y="5804790"/>
            <a:ext cx="7642568" cy="3433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200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答案：</a:t>
            </a:r>
            <a:r>
              <a:rPr lang="en-US" altLang="zh-CN" sz="1200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ABCD</a:t>
            </a:r>
            <a:endParaRPr lang="en-US" altLang="zh-CN" sz="1200" dirty="0">
              <a:solidFill>
                <a:schemeClr val="accent2">
                  <a:lumMod val="7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4586905" y="1139011"/>
            <a:ext cx="7228417" cy="5718989"/>
          </a:xfrm>
        </p:spPr>
        <p:txBody>
          <a:bodyPr anchor="t"/>
          <a:lstStyle/>
          <a:p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逻辑回归简介</a:t>
            </a:r>
            <a:endParaRPr lang="en-US" altLang="zh-CN" dirty="0">
              <a:solidFill>
                <a:schemeClr val="accent2">
                  <a:lumMod val="7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lvl="1"/>
            <a:r>
              <a:rPr lang="zh-CN" altLang="en-US" b="0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应用场景，数学知识</a:t>
            </a:r>
            <a:endParaRPr lang="en-US" altLang="zh-CN" b="0" dirty="0">
              <a:solidFill>
                <a:schemeClr val="accent2">
                  <a:lumMod val="7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逻辑回归原理</a:t>
            </a:r>
            <a:endParaRPr kumimoji="1" lang="en-US" altLang="zh-CN" sz="1600" b="0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逻辑回归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API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函数和案例 </a:t>
            </a:r>
            <a:endParaRPr kumimoji="1" lang="en-US" altLang="zh-CN" sz="1600" b="0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分类问题评估</a:t>
            </a:r>
            <a:endParaRPr kumimoji="1"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lvl="1"/>
            <a:r>
              <a:rPr lang="zh-CN" altLang="en-US" sz="16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混淆矩阵、精确率、召回率、</a:t>
            </a:r>
            <a:r>
              <a:rPr lang="en-US" altLang="zh-CN" sz="16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F1-score</a:t>
            </a:r>
            <a:r>
              <a:rPr lang="zh-CN" altLang="en-US" sz="16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、</a:t>
            </a:r>
            <a:r>
              <a:rPr kumimoji="1" lang="en-US" altLang="zh-CN" sz="16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AUC</a:t>
            </a:r>
            <a:r>
              <a:rPr kumimoji="1" lang="zh-CN" altLang="en-US" sz="16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指标、</a:t>
            </a:r>
            <a:r>
              <a:rPr kumimoji="1" lang="en-US" altLang="zh-CN" sz="16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ROC</a:t>
            </a:r>
            <a:r>
              <a:rPr kumimoji="1" lang="zh-CN" altLang="en-US" sz="16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曲线 </a:t>
            </a:r>
            <a:endParaRPr lang="en-US" altLang="zh-CN" sz="1600" b="0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电信客户流失预测案例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lvl="1"/>
            <a:endParaRPr lang="en-US" altLang="zh-CN" sz="1600" b="0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4540013" y="901085"/>
            <a:ext cx="7228417" cy="3999161"/>
          </a:xfrm>
        </p:spPr>
        <p:txBody>
          <a:bodyPr anchor="t"/>
          <a:lstStyle/>
          <a:p>
            <a:r>
              <a:rPr lang="zh-CN" altLang="en-US" dirty="0">
                <a:solidFill>
                  <a:schemeClr val="tx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逻辑回归简介</a:t>
            </a:r>
            <a:endParaRPr lang="en-US" altLang="zh-CN" dirty="0">
              <a:solidFill>
                <a:schemeClr val="tx1"/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lvl="1"/>
            <a:r>
              <a:rPr lang="zh-CN" altLang="en-US" b="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应用场景，数学知识</a:t>
            </a:r>
            <a:endParaRPr lang="en-US" altLang="zh-CN" b="0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r>
              <a:rPr lang="zh-CN" altLang="en-US" dirty="0">
                <a:solidFill>
                  <a:schemeClr val="tx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逻辑回归原理</a:t>
            </a:r>
            <a:endParaRPr kumimoji="1" lang="en-US" altLang="zh-CN" sz="1600" b="0" dirty="0">
              <a:solidFill>
                <a:schemeClr val="tx1"/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r>
              <a:rPr kumimoji="1" lang="zh-CN" altLang="en-US" dirty="0">
                <a:solidFill>
                  <a:srgbClr val="C0000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逻辑回归</a:t>
            </a:r>
            <a:r>
              <a:rPr kumimoji="1" lang="en-US" altLang="zh-CN" dirty="0">
                <a:solidFill>
                  <a:srgbClr val="C0000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API</a:t>
            </a:r>
            <a:r>
              <a:rPr kumimoji="1" lang="zh-CN" altLang="en-US" dirty="0">
                <a:solidFill>
                  <a:srgbClr val="C0000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函数和案例 </a:t>
            </a:r>
            <a:endParaRPr kumimoji="1" lang="en-US" altLang="zh-CN" sz="1600" b="0" dirty="0">
              <a:solidFill>
                <a:srgbClr val="C00000"/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分类问题评估</a:t>
            </a:r>
            <a:endParaRPr kumimoji="1"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lvl="1"/>
            <a:r>
              <a:rPr lang="zh-CN" altLang="en-US" sz="16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混淆矩阵、精确率、召回率、</a:t>
            </a:r>
            <a:r>
              <a:rPr lang="en-US" altLang="zh-CN" sz="16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F1-score</a:t>
            </a:r>
            <a:r>
              <a:rPr lang="zh-CN" altLang="en-US" sz="16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、</a:t>
            </a:r>
            <a:r>
              <a:rPr kumimoji="1" lang="en-US" altLang="zh-CN" sz="16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AUC</a:t>
            </a:r>
            <a:r>
              <a:rPr kumimoji="1" lang="zh-CN" altLang="en-US" sz="16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指标、</a:t>
            </a:r>
            <a:r>
              <a:rPr kumimoji="1" lang="en-US" altLang="zh-CN" sz="16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ROC</a:t>
            </a:r>
            <a:r>
              <a:rPr kumimoji="1" lang="zh-CN" altLang="en-US" sz="16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曲线 </a:t>
            </a:r>
            <a:endParaRPr lang="en-US" altLang="zh-CN" sz="1600" b="0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电信客户流失预测案例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lvl="1"/>
            <a:endParaRPr lang="en-US" altLang="zh-CN" sz="1600" b="0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4866958" y="689171"/>
            <a:ext cx="6298881" cy="4855845"/>
          </a:xfrm>
        </p:spPr>
        <p:txBody>
          <a:bodyPr/>
          <a:lstStyle/>
          <a:p>
            <a:pPr algn="l"/>
            <a:r>
              <a:rPr lang="zh-CN" alt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知道逻辑回归的</a:t>
            </a:r>
            <a:r>
              <a:rPr lang="en-GB" altLang="zh-CN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API</a:t>
            </a:r>
            <a:endParaRPr lang="en-GB" altLang="zh-CN" b="0" i="0" u="none" strike="noStrike" dirty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  <a:p>
            <a:pPr algn="l"/>
            <a:r>
              <a:rPr lang="zh-CN" alt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动手实现癌症分类案例</a:t>
            </a:r>
            <a:endParaRPr lang="zh-CN" altLang="en-US" b="0" i="0" u="none" strike="noStrike" dirty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  <a:p>
            <a:pPr marL="0" indent="0">
              <a:buNone/>
            </a:pPr>
            <a:endParaRPr lang="zh-CN" altLang="en-US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10879" y="839979"/>
            <a:ext cx="6459803" cy="517190"/>
          </a:xfrm>
        </p:spPr>
        <p:txBody>
          <a:bodyPr/>
          <a:lstStyle/>
          <a:p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逻辑回归</a:t>
            </a:r>
            <a:r>
              <a:rPr kumimoji="1" lang="en-GB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API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函数和案例 </a:t>
            </a: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–</a:t>
            </a: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API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介绍</a:t>
            </a:r>
            <a:endParaRPr kumimoji="1"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14" name="文本占位符 2"/>
          <p:cNvSpPr txBox="1"/>
          <p:nvPr/>
        </p:nvSpPr>
        <p:spPr>
          <a:xfrm>
            <a:off x="3431458" y="5431664"/>
            <a:ext cx="3849355" cy="499578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GB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11" name="文本占位符 2"/>
          <p:cNvSpPr txBox="1"/>
          <p:nvPr/>
        </p:nvSpPr>
        <p:spPr>
          <a:xfrm>
            <a:off x="1344449" y="1400451"/>
            <a:ext cx="9262591" cy="5132429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GB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sklearn.linear_model.LogisticRegression</a:t>
            </a:r>
            <a:r>
              <a:rPr kumimoji="0" lang="en-GB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(solver='</a:t>
            </a:r>
            <a:r>
              <a:rPr kumimoji="0" lang="en-GB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liblinear</a:t>
            </a:r>
            <a:r>
              <a:rPr kumimoji="0" lang="en-GB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', penalty=‘l2’, C = 1.0)</a:t>
            </a:r>
            <a:endParaRPr kumimoji="0" lang="en-GB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GB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solver 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损失函数优化方法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: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        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1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kumimoji="0" lang="en-GB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liblinear</a:t>
            </a:r>
            <a:r>
              <a:rPr kumimoji="0" lang="en-GB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对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小数据集场景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训练速度更快，</a:t>
            </a:r>
            <a:r>
              <a:rPr kumimoji="0" lang="en-GB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sag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和 </a:t>
            </a:r>
            <a:r>
              <a:rPr kumimoji="0" lang="en-GB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saga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对大数据集更快一些。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        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2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正则化：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	1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kumimoji="0" lang="en-GB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sag</a:t>
            </a:r>
            <a:r>
              <a:rPr kumimoji="0" lang="zh-CN" alt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、</a:t>
            </a:r>
            <a:r>
              <a:rPr kumimoji="0" lang="en-GB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saga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支持 </a:t>
            </a:r>
            <a:r>
              <a:rPr kumimoji="0" lang="en-GB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L2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正则化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或者没有正则化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	2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kumimoji="0" lang="en-GB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liblinear</a:t>
            </a:r>
            <a:r>
              <a:rPr kumimoji="0" lang="en-GB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和 </a:t>
            </a:r>
            <a:r>
              <a:rPr kumimoji="0" lang="en-GB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saga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支持 </a:t>
            </a:r>
            <a:r>
              <a:rPr kumimoji="0" lang="en-GB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L1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正则化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GB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penalty</a:t>
            </a:r>
            <a:r>
              <a:rPr kumimoji="0" lang="zh-CN" alt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：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正则化的种类，</a:t>
            </a:r>
            <a:r>
              <a:rPr kumimoji="0" lang="en-GB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l1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或者 </a:t>
            </a:r>
            <a:r>
              <a:rPr kumimoji="0" lang="en-GB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l2</a:t>
            </a:r>
            <a:endParaRPr kumimoji="0" lang="zh-CN" altLang="en-GB" sz="1400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GB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C</a:t>
            </a:r>
            <a:r>
              <a:rPr kumimoji="0" lang="zh-CN" alt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：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正则化力度 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默认将类别数量少的当做正例</a:t>
            </a:r>
            <a:endParaRPr kumimoji="0" lang="zh-CN" altLang="en-GB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10879" y="839979"/>
            <a:ext cx="6459803" cy="517190"/>
          </a:xfrm>
        </p:spPr>
        <p:txBody>
          <a:bodyPr/>
          <a:lstStyle/>
          <a:p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逻辑回归</a:t>
            </a:r>
            <a:r>
              <a:rPr kumimoji="1" lang="en-GB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API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函数和案例 </a:t>
            </a: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–</a:t>
            </a: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案例癌症分类预测</a:t>
            </a:r>
            <a:endParaRPr kumimoji="1"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2" name="文本占位符 2"/>
          <p:cNvSpPr txBox="1"/>
          <p:nvPr/>
        </p:nvSpPr>
        <p:spPr>
          <a:xfrm>
            <a:off x="1221659" y="1332437"/>
            <a:ext cx="2209799" cy="499578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b="1" dirty="0">
                <a:solidFill>
                  <a:srgbClr val="333333"/>
                </a:solidFill>
                <a:latin typeface="Open Sans" panose="020B0606030504020204" pitchFamily="34" charset="0"/>
                <a:ea typeface="Alibaba PuHuiTi" pitchFamily="18" charset="-122"/>
                <a:cs typeface="Alibaba PuHuiTi" pitchFamily="18" charset="-122"/>
              </a:rPr>
              <a:t>数据描述</a:t>
            </a:r>
            <a:endParaRPr kumimoji="0" lang="zh-CN" altLang="en-GB" sz="16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833880" y="1802263"/>
            <a:ext cx="8600440" cy="13547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（</a:t>
            </a:r>
            <a:r>
              <a:rPr lang="en-US" altLang="zh-CN" sz="14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1</a:t>
            </a:r>
            <a:r>
              <a:rPr lang="zh-CN" altLang="en-US" sz="14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）</a:t>
            </a:r>
            <a:r>
              <a:rPr lang="en-US" altLang="zh-CN" sz="14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699</a:t>
            </a:r>
            <a:r>
              <a:rPr lang="zh-CN" altLang="en-US" sz="14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条样本，共</a:t>
            </a:r>
            <a:r>
              <a:rPr lang="en-US" altLang="zh-CN" sz="1400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11</a:t>
            </a:r>
            <a:r>
              <a:rPr lang="zh-CN" altLang="en-US" sz="1400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列数据</a:t>
            </a:r>
            <a:r>
              <a:rPr lang="zh-CN" altLang="en-US" sz="14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，第一列用语检索的</a:t>
            </a:r>
            <a:r>
              <a:rPr lang="en-GB" altLang="zh-CN" sz="14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id</a:t>
            </a:r>
            <a:r>
              <a:rPr lang="zh-CN" altLang="en-GB" sz="14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，</a:t>
            </a:r>
            <a:r>
              <a:rPr lang="zh-CN" altLang="en-US" sz="14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后</a:t>
            </a:r>
            <a:r>
              <a:rPr lang="en-US" altLang="zh-CN" sz="14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9</a:t>
            </a:r>
            <a:r>
              <a:rPr lang="zh-CN" altLang="en-US" sz="14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列分别是与肿瘤相关的医学特征，</a:t>
            </a:r>
            <a:endParaRPr lang="en-US" altLang="zh-CN" sz="1400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         最后一列表示</a:t>
            </a:r>
            <a:r>
              <a:rPr lang="zh-CN" altLang="en-US" sz="1400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肿瘤类型的数值</a:t>
            </a:r>
            <a:r>
              <a:rPr lang="zh-CN" altLang="en-US" sz="14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。</a:t>
            </a:r>
            <a:endParaRPr lang="zh-CN" altLang="en-US" sz="1400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（</a:t>
            </a:r>
            <a:r>
              <a:rPr lang="en-US" altLang="zh-CN" sz="14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2</a:t>
            </a:r>
            <a:r>
              <a:rPr lang="zh-CN" altLang="en-US" sz="14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）包含</a:t>
            </a:r>
            <a:r>
              <a:rPr lang="en-US" altLang="zh-CN" sz="1400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16</a:t>
            </a:r>
            <a:r>
              <a:rPr lang="zh-CN" altLang="en-US" sz="1400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个缺失值</a:t>
            </a:r>
            <a:r>
              <a:rPr lang="zh-CN" altLang="en-US" sz="14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，用”</a:t>
            </a:r>
            <a:r>
              <a:rPr lang="en-US" altLang="zh-CN" sz="14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?”</a:t>
            </a:r>
            <a:r>
              <a:rPr lang="zh-CN" altLang="en-US" sz="14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标出。</a:t>
            </a:r>
            <a:endParaRPr lang="en-US" altLang="zh-CN" sz="1400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（</a:t>
            </a:r>
            <a:r>
              <a:rPr lang="en-US" altLang="zh-CN" sz="14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3</a:t>
            </a:r>
            <a:r>
              <a:rPr lang="zh-CN" altLang="en-US" sz="14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）</a:t>
            </a:r>
            <a:r>
              <a:rPr lang="en-US" altLang="zh-CN" sz="14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2</a:t>
            </a:r>
            <a:r>
              <a:rPr lang="zh-CN" altLang="en-US" sz="14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表示良性，</a:t>
            </a:r>
            <a:r>
              <a:rPr lang="en-US" altLang="zh-CN" sz="14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4</a:t>
            </a:r>
            <a:r>
              <a:rPr lang="zh-CN" altLang="en-US" sz="14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表示恶性</a:t>
            </a:r>
            <a:endParaRPr lang="zh-CN" altLang="en-US" sz="1400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982" y="3269352"/>
            <a:ext cx="12022036" cy="2417417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787400" y="883920"/>
            <a:ext cx="612648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逻辑回归</a:t>
            </a:r>
            <a:r>
              <a:rPr kumimoji="1" lang="en-GB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API</a:t>
            </a:r>
            <a:r>
              <a:rPr kumimoji="1"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函数和案例 </a:t>
            </a: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–</a:t>
            </a: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癌症分类预测</a:t>
            </a:r>
            <a:endParaRPr lang="zh-CN" altLang="en-US" sz="2000" dirty="0"/>
          </a:p>
        </p:txBody>
      </p:sp>
      <p:sp>
        <p:nvSpPr>
          <p:cNvPr id="9" name="文本框 8"/>
          <p:cNvSpPr txBox="1"/>
          <p:nvPr/>
        </p:nvSpPr>
        <p:spPr>
          <a:xfrm>
            <a:off x="5257800" y="1922786"/>
            <a:ext cx="4516120" cy="3012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1.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获取数据 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>
              <a:lnSpc>
                <a:spcPct val="150000"/>
              </a:lnSpc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2.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基本数据处理 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>
              <a:lnSpc>
                <a:spcPct val="150000"/>
              </a:lnSpc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2.1 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缺失值处理 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>
              <a:lnSpc>
                <a:spcPct val="150000"/>
              </a:lnSpc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2.2 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确定特征值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,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目标值 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>
              <a:lnSpc>
                <a:spcPct val="150000"/>
              </a:lnSpc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2.3 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分割数据 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>
              <a:lnSpc>
                <a:spcPct val="150000"/>
              </a:lnSpc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3.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特征工程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(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标准化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) 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>
              <a:lnSpc>
                <a:spcPct val="150000"/>
              </a:lnSpc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4.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机器学习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(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逻辑回归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) 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>
              <a:lnSpc>
                <a:spcPct val="150000"/>
              </a:lnSpc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5.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模型评估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10" name="文本占位符 2"/>
          <p:cNvSpPr txBox="1"/>
          <p:nvPr/>
        </p:nvSpPr>
        <p:spPr>
          <a:xfrm>
            <a:off x="1221659" y="1332437"/>
            <a:ext cx="2209799" cy="499578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b="1" dirty="0">
                <a:solidFill>
                  <a:srgbClr val="333333"/>
                </a:solidFill>
                <a:latin typeface="Open Sans" panose="020B0606030504020204" pitchFamily="34" charset="0"/>
                <a:ea typeface="Alibaba PuHuiTi" pitchFamily="18" charset="-122"/>
                <a:cs typeface="Alibaba PuHuiTi" pitchFamily="18" charset="-122"/>
              </a:rPr>
              <a:t>案例分析</a:t>
            </a:r>
            <a:endParaRPr kumimoji="0" lang="zh-CN" altLang="en-GB" sz="16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10879" y="839979"/>
            <a:ext cx="6459803" cy="517190"/>
          </a:xfrm>
        </p:spPr>
        <p:txBody>
          <a:bodyPr/>
          <a:lstStyle/>
          <a:p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逻辑回归</a:t>
            </a:r>
            <a:r>
              <a:rPr kumimoji="1" lang="en-GB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API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函数和案例 </a:t>
            </a: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–</a:t>
            </a: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癌症分类预测</a:t>
            </a:r>
            <a:endParaRPr kumimoji="1"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2" name="文本占位符 2"/>
          <p:cNvSpPr txBox="1"/>
          <p:nvPr/>
        </p:nvSpPr>
        <p:spPr>
          <a:xfrm>
            <a:off x="1599625" y="1340906"/>
            <a:ext cx="2209799" cy="499578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b="1" dirty="0">
                <a:solidFill>
                  <a:srgbClr val="333333"/>
                </a:solidFill>
                <a:latin typeface="Open Sans" panose="020B0606030504020204" pitchFamily="34" charset="0"/>
                <a:ea typeface="Alibaba PuHuiTi" pitchFamily="18" charset="-122"/>
                <a:cs typeface="Alibaba PuHuiTi" pitchFamily="18" charset="-122"/>
              </a:rPr>
              <a:t>代码实现</a:t>
            </a:r>
            <a:endParaRPr kumimoji="0" lang="zh-CN" altLang="en-GB" sz="16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895714" y="1340906"/>
            <a:ext cx="7954526" cy="5262979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GB" altLang="zh-CN" sz="1200" dirty="0">
                <a:solidFill>
                  <a:srgbClr val="0033B3"/>
                </a:solidFill>
                <a:effectLst/>
              </a:rPr>
              <a:t>def </a:t>
            </a:r>
            <a:r>
              <a:rPr lang="en-GB" altLang="zh-CN" sz="1200" dirty="0" err="1">
                <a:solidFill>
                  <a:srgbClr val="00627A"/>
                </a:solidFill>
                <a:effectLst/>
              </a:rPr>
              <a:t>dm_LogisticRegression</a:t>
            </a:r>
            <a:r>
              <a:rPr lang="en-GB" altLang="zh-CN" sz="1200" dirty="0"/>
              <a:t>():</a:t>
            </a:r>
            <a:br>
              <a:rPr lang="en-GB" altLang="zh-CN" sz="1200" dirty="0"/>
            </a:br>
            <a:r>
              <a:rPr lang="en-GB" altLang="zh-CN" sz="1200" dirty="0"/>
              <a:t>    </a:t>
            </a:r>
            <a:r>
              <a:rPr lang="en-GB" altLang="zh-CN" sz="1200" i="1" dirty="0">
                <a:solidFill>
                  <a:srgbClr val="8C8C8C"/>
                </a:solidFill>
                <a:effectLst/>
              </a:rPr>
              <a:t># 1 </a:t>
            </a:r>
            <a:r>
              <a:rPr lang="zh-CN" altLang="en-US" sz="1200" i="1" dirty="0">
                <a:solidFill>
                  <a:srgbClr val="8C8C8C"/>
                </a:solidFill>
                <a:effectLst/>
              </a:rPr>
              <a:t>获取数据</a:t>
            </a:r>
            <a:br>
              <a:rPr lang="zh-CN" altLang="en-US" sz="1200" i="1" dirty="0">
                <a:solidFill>
                  <a:srgbClr val="8C8C8C"/>
                </a:solidFill>
                <a:effectLst/>
              </a:rPr>
            </a:br>
            <a:r>
              <a:rPr lang="zh-CN" altLang="en-US" sz="1200" i="1" dirty="0">
                <a:solidFill>
                  <a:srgbClr val="8C8C8C"/>
                </a:solidFill>
                <a:effectLst/>
              </a:rPr>
              <a:t>    </a:t>
            </a:r>
            <a:r>
              <a:rPr lang="en-GB" altLang="zh-CN" sz="1200" dirty="0"/>
              <a:t>data = </a:t>
            </a:r>
            <a:r>
              <a:rPr lang="en-GB" altLang="zh-CN" sz="1200" dirty="0" err="1"/>
              <a:t>pd.read_csv</a:t>
            </a:r>
            <a:r>
              <a:rPr lang="en-GB" altLang="zh-CN" sz="1200" dirty="0"/>
              <a:t>(</a:t>
            </a:r>
            <a:r>
              <a:rPr lang="en-GB" altLang="zh-CN" sz="1200" dirty="0">
                <a:solidFill>
                  <a:srgbClr val="067D17"/>
                </a:solidFill>
                <a:effectLst/>
              </a:rPr>
              <a:t>‘./data/breast-cancer-</a:t>
            </a:r>
            <a:r>
              <a:rPr lang="en-GB" altLang="zh-CN" sz="1200" dirty="0" err="1">
                <a:solidFill>
                  <a:srgbClr val="067D17"/>
                </a:solidFill>
                <a:effectLst/>
              </a:rPr>
              <a:t>wisconsin.csv</a:t>
            </a:r>
            <a:r>
              <a:rPr lang="en-GB" altLang="zh-CN" sz="1200" dirty="0">
                <a:solidFill>
                  <a:srgbClr val="067D17"/>
                </a:solidFill>
                <a:effectLst/>
              </a:rPr>
              <a:t>’</a:t>
            </a:r>
            <a:r>
              <a:rPr lang="en-GB" altLang="zh-CN" sz="1200" dirty="0"/>
              <a:t>)</a:t>
            </a:r>
            <a:br>
              <a:rPr lang="en-GB" altLang="zh-CN" sz="1200" dirty="0"/>
            </a:br>
            <a:r>
              <a:rPr lang="en-GB" altLang="zh-CN" sz="1200" dirty="0"/>
              <a:t>    </a:t>
            </a:r>
            <a:r>
              <a:rPr lang="en-GB" altLang="zh-CN" sz="1200" dirty="0" err="1"/>
              <a:t>data.info</a:t>
            </a:r>
            <a:r>
              <a:rPr lang="en-GB" altLang="zh-CN" sz="1200" dirty="0"/>
              <a:t>()</a:t>
            </a:r>
            <a:br>
              <a:rPr lang="en-GB" altLang="zh-CN" sz="1200" dirty="0"/>
            </a:br>
            <a:r>
              <a:rPr lang="en-GB" altLang="zh-CN" sz="1200" dirty="0"/>
              <a:t>    </a:t>
            </a:r>
            <a:r>
              <a:rPr lang="en-GB" altLang="zh-CN" sz="1200" i="1" dirty="0">
                <a:solidFill>
                  <a:srgbClr val="8C8C8C"/>
                </a:solidFill>
                <a:effectLst/>
              </a:rPr>
              <a:t># 2 </a:t>
            </a:r>
            <a:r>
              <a:rPr lang="zh-CN" altLang="en-US" sz="1200" i="1" dirty="0">
                <a:solidFill>
                  <a:srgbClr val="8C8C8C"/>
                </a:solidFill>
                <a:effectLst/>
              </a:rPr>
              <a:t>基本数据处理</a:t>
            </a:r>
            <a:br>
              <a:rPr lang="zh-CN" altLang="en-US" sz="1200" i="1" dirty="0">
                <a:solidFill>
                  <a:srgbClr val="8C8C8C"/>
                </a:solidFill>
                <a:effectLst/>
              </a:rPr>
            </a:br>
            <a:r>
              <a:rPr lang="zh-CN" altLang="en-US" sz="1200" i="1" dirty="0">
                <a:solidFill>
                  <a:srgbClr val="8C8C8C"/>
                </a:solidFill>
                <a:effectLst/>
              </a:rPr>
              <a:t>    </a:t>
            </a:r>
            <a:r>
              <a:rPr lang="en-US" altLang="zh-CN" sz="1200" i="1" dirty="0">
                <a:solidFill>
                  <a:srgbClr val="8C8C8C"/>
                </a:solidFill>
                <a:effectLst/>
              </a:rPr>
              <a:t># 2.1 </a:t>
            </a:r>
            <a:r>
              <a:rPr lang="zh-CN" altLang="en-US" sz="1200" i="1" dirty="0">
                <a:solidFill>
                  <a:srgbClr val="8C8C8C"/>
                </a:solidFill>
                <a:effectLst/>
              </a:rPr>
              <a:t>缺失值处理</a:t>
            </a:r>
            <a:br>
              <a:rPr lang="zh-CN" altLang="en-US" sz="1200" i="1" dirty="0">
                <a:solidFill>
                  <a:srgbClr val="8C8C8C"/>
                </a:solidFill>
                <a:effectLst/>
              </a:rPr>
            </a:br>
            <a:r>
              <a:rPr lang="zh-CN" altLang="en-US" sz="1200" i="1" dirty="0">
                <a:solidFill>
                  <a:srgbClr val="8C8C8C"/>
                </a:solidFill>
                <a:effectLst/>
              </a:rPr>
              <a:t>    </a:t>
            </a:r>
            <a:r>
              <a:rPr lang="en-GB" altLang="zh-CN" sz="1200" dirty="0"/>
              <a:t>data = </a:t>
            </a:r>
            <a:r>
              <a:rPr lang="en-GB" altLang="zh-CN" sz="1200" dirty="0" err="1"/>
              <a:t>data.replace</a:t>
            </a:r>
            <a:r>
              <a:rPr lang="en-GB" altLang="zh-CN" sz="1200" dirty="0"/>
              <a:t>(</a:t>
            </a:r>
            <a:r>
              <a:rPr lang="en-GB" altLang="zh-CN" sz="1200" dirty="0" err="1">
                <a:solidFill>
                  <a:srgbClr val="660099"/>
                </a:solidFill>
                <a:effectLst/>
              </a:rPr>
              <a:t>to_replace</a:t>
            </a:r>
            <a:r>
              <a:rPr lang="en-GB" altLang="zh-CN" sz="1200" dirty="0"/>
              <a:t>=</a:t>
            </a:r>
            <a:r>
              <a:rPr lang="en-GB" altLang="zh-CN" sz="1200" dirty="0">
                <a:solidFill>
                  <a:srgbClr val="067D17"/>
                </a:solidFill>
                <a:effectLst/>
              </a:rPr>
              <a:t>“?”</a:t>
            </a:r>
            <a:r>
              <a:rPr lang="en-GB" altLang="zh-CN" sz="1200" dirty="0"/>
              <a:t>, </a:t>
            </a:r>
            <a:r>
              <a:rPr lang="en-GB" altLang="zh-CN" sz="1200" dirty="0">
                <a:solidFill>
                  <a:srgbClr val="660099"/>
                </a:solidFill>
                <a:effectLst/>
              </a:rPr>
              <a:t>value</a:t>
            </a:r>
            <a:r>
              <a:rPr lang="en-GB" altLang="zh-CN" sz="1200" dirty="0"/>
              <a:t>=</a:t>
            </a:r>
            <a:r>
              <a:rPr lang="en-GB" altLang="zh-CN" sz="1200" dirty="0" err="1"/>
              <a:t>np.NaN</a:t>
            </a:r>
            <a:r>
              <a:rPr lang="en-GB" altLang="zh-CN" sz="1200" dirty="0"/>
              <a:t>)</a:t>
            </a:r>
            <a:br>
              <a:rPr lang="en-GB" altLang="zh-CN" sz="1200" dirty="0"/>
            </a:br>
            <a:r>
              <a:rPr lang="en-GB" altLang="zh-CN" sz="1200" dirty="0"/>
              <a:t>    data = </a:t>
            </a:r>
            <a:r>
              <a:rPr lang="en-GB" altLang="zh-CN" sz="1200" dirty="0" err="1"/>
              <a:t>data.dropna</a:t>
            </a:r>
            <a:r>
              <a:rPr lang="en-GB" altLang="zh-CN" sz="1200" dirty="0"/>
              <a:t>()</a:t>
            </a:r>
            <a:br>
              <a:rPr lang="en-GB" altLang="zh-CN" sz="1200" dirty="0"/>
            </a:br>
            <a:r>
              <a:rPr lang="en-GB" altLang="zh-CN" sz="1200" dirty="0"/>
              <a:t>    </a:t>
            </a:r>
            <a:r>
              <a:rPr lang="en-GB" altLang="zh-CN" sz="1200" i="1" dirty="0">
                <a:solidFill>
                  <a:srgbClr val="8C8C8C"/>
                </a:solidFill>
                <a:effectLst/>
              </a:rPr>
              <a:t># 2.2 </a:t>
            </a:r>
            <a:r>
              <a:rPr lang="zh-CN" altLang="en-US" sz="1200" i="1" dirty="0">
                <a:solidFill>
                  <a:srgbClr val="8C8C8C"/>
                </a:solidFill>
                <a:effectLst/>
              </a:rPr>
              <a:t>确定特征值</a:t>
            </a:r>
            <a:r>
              <a:rPr lang="en-US" altLang="zh-CN" sz="1200" i="1" dirty="0">
                <a:solidFill>
                  <a:srgbClr val="8C8C8C"/>
                </a:solidFill>
                <a:effectLst/>
              </a:rPr>
              <a:t>,</a:t>
            </a:r>
            <a:r>
              <a:rPr lang="zh-CN" altLang="en-US" sz="1200" i="1" dirty="0">
                <a:solidFill>
                  <a:srgbClr val="8C8C8C"/>
                </a:solidFill>
                <a:effectLst/>
              </a:rPr>
              <a:t>目标值</a:t>
            </a:r>
            <a:br>
              <a:rPr lang="zh-CN" altLang="en-US" sz="1200" i="1" dirty="0">
                <a:solidFill>
                  <a:srgbClr val="8C8C8C"/>
                </a:solidFill>
                <a:effectLst/>
              </a:rPr>
            </a:br>
            <a:r>
              <a:rPr lang="zh-CN" altLang="en-US" sz="1200" i="1" dirty="0">
                <a:solidFill>
                  <a:srgbClr val="8C8C8C"/>
                </a:solidFill>
                <a:effectLst/>
              </a:rPr>
              <a:t>    </a:t>
            </a:r>
            <a:r>
              <a:rPr lang="en-GB" altLang="zh-CN" sz="1200" dirty="0"/>
              <a:t>x = </a:t>
            </a:r>
            <a:r>
              <a:rPr lang="en-GB" altLang="zh-CN" sz="1200" dirty="0" err="1"/>
              <a:t>data.iloc</a:t>
            </a:r>
            <a:r>
              <a:rPr lang="en-GB" altLang="zh-CN" sz="1200" dirty="0"/>
              <a:t>[:, </a:t>
            </a:r>
            <a:r>
              <a:rPr lang="en-GB" altLang="zh-CN" sz="1200" dirty="0">
                <a:solidFill>
                  <a:srgbClr val="1750EB"/>
                </a:solidFill>
                <a:effectLst/>
              </a:rPr>
              <a:t>1</a:t>
            </a:r>
            <a:r>
              <a:rPr lang="en-GB" altLang="zh-CN" sz="1200" dirty="0"/>
              <a:t>:-</a:t>
            </a:r>
            <a:r>
              <a:rPr lang="en-GB" altLang="zh-CN" sz="1200" dirty="0">
                <a:solidFill>
                  <a:srgbClr val="1750EB"/>
                </a:solidFill>
                <a:effectLst/>
              </a:rPr>
              <a:t>1</a:t>
            </a:r>
            <a:r>
              <a:rPr lang="en-GB" altLang="zh-CN" sz="1200" dirty="0"/>
              <a:t>]</a:t>
            </a:r>
            <a:br>
              <a:rPr lang="en-GB" altLang="zh-CN" sz="1200" dirty="0"/>
            </a:br>
            <a:r>
              <a:rPr lang="en-GB" altLang="zh-CN" sz="1200" dirty="0"/>
              <a:t>    </a:t>
            </a:r>
            <a:r>
              <a:rPr lang="en-GB" altLang="zh-CN" sz="1200" dirty="0">
                <a:solidFill>
                  <a:srgbClr val="000080"/>
                </a:solidFill>
                <a:effectLst/>
              </a:rPr>
              <a:t>print</a:t>
            </a:r>
            <a:r>
              <a:rPr lang="en-GB" altLang="zh-CN" sz="1200" dirty="0"/>
              <a:t>(</a:t>
            </a:r>
            <a:r>
              <a:rPr lang="en-GB" altLang="zh-CN" sz="1200" dirty="0">
                <a:solidFill>
                  <a:srgbClr val="067D17"/>
                </a:solidFill>
                <a:effectLst/>
              </a:rPr>
              <a:t>‘</a:t>
            </a:r>
            <a:r>
              <a:rPr lang="en-GB" altLang="zh-CN" sz="1200" dirty="0" err="1">
                <a:solidFill>
                  <a:srgbClr val="067D17"/>
                </a:solidFill>
                <a:effectLst/>
              </a:rPr>
              <a:t>x.head</a:t>
            </a:r>
            <a:r>
              <a:rPr lang="en-GB" altLang="zh-CN" sz="1200" dirty="0">
                <a:solidFill>
                  <a:srgbClr val="067D17"/>
                </a:solidFill>
                <a:effectLst/>
              </a:rPr>
              <a:t>()--&gt;</a:t>
            </a:r>
            <a:r>
              <a:rPr lang="en-GB" altLang="zh-CN" sz="1200" dirty="0">
                <a:solidFill>
                  <a:srgbClr val="0037A6"/>
                </a:solidFill>
                <a:effectLst/>
              </a:rPr>
              <a:t>\n</a:t>
            </a:r>
            <a:r>
              <a:rPr lang="en-GB" altLang="zh-CN" sz="1200" dirty="0">
                <a:solidFill>
                  <a:srgbClr val="067D17"/>
                </a:solidFill>
                <a:effectLst/>
              </a:rPr>
              <a:t>’</a:t>
            </a:r>
            <a:r>
              <a:rPr lang="en-GB" altLang="zh-CN" sz="1200" dirty="0"/>
              <a:t>, </a:t>
            </a:r>
            <a:r>
              <a:rPr lang="en-GB" altLang="zh-CN" sz="1200" dirty="0" err="1"/>
              <a:t>x.head</a:t>
            </a:r>
            <a:r>
              <a:rPr lang="en-GB" altLang="zh-CN" sz="1200" dirty="0"/>
              <a:t>())</a:t>
            </a:r>
            <a:br>
              <a:rPr lang="en-GB" altLang="zh-CN" sz="1200" dirty="0"/>
            </a:br>
            <a:r>
              <a:rPr lang="en-GB" altLang="zh-CN" sz="1200" dirty="0"/>
              <a:t>    y = data[</a:t>
            </a:r>
            <a:r>
              <a:rPr lang="en-GB" altLang="zh-CN" sz="1200" dirty="0">
                <a:solidFill>
                  <a:srgbClr val="067D17"/>
                </a:solidFill>
                <a:effectLst/>
              </a:rPr>
              <a:t>“Class”</a:t>
            </a:r>
            <a:r>
              <a:rPr lang="en-GB" altLang="zh-CN" sz="1200" dirty="0"/>
              <a:t>]</a:t>
            </a:r>
            <a:br>
              <a:rPr lang="en-GB" altLang="zh-CN" sz="1200" dirty="0"/>
            </a:br>
            <a:r>
              <a:rPr lang="en-GB" altLang="zh-CN" sz="1200" dirty="0"/>
              <a:t>    </a:t>
            </a:r>
            <a:r>
              <a:rPr lang="en-GB" altLang="zh-CN" sz="1200" dirty="0">
                <a:solidFill>
                  <a:srgbClr val="000080"/>
                </a:solidFill>
                <a:effectLst/>
              </a:rPr>
              <a:t>print</a:t>
            </a:r>
            <a:r>
              <a:rPr lang="en-GB" altLang="zh-CN" sz="1200" dirty="0"/>
              <a:t>(</a:t>
            </a:r>
            <a:r>
              <a:rPr lang="en-GB" altLang="zh-CN" sz="1200" dirty="0">
                <a:solidFill>
                  <a:srgbClr val="067D17"/>
                </a:solidFill>
                <a:effectLst/>
              </a:rPr>
              <a:t>‘</a:t>
            </a:r>
            <a:r>
              <a:rPr lang="en-GB" altLang="zh-CN" sz="1200" dirty="0" err="1">
                <a:solidFill>
                  <a:srgbClr val="067D17"/>
                </a:solidFill>
                <a:effectLst/>
              </a:rPr>
              <a:t>y.head</a:t>
            </a:r>
            <a:r>
              <a:rPr lang="en-GB" altLang="zh-CN" sz="1200" dirty="0">
                <a:solidFill>
                  <a:srgbClr val="067D17"/>
                </a:solidFill>
                <a:effectLst/>
              </a:rPr>
              <a:t>()--&gt;</a:t>
            </a:r>
            <a:r>
              <a:rPr lang="en-GB" altLang="zh-CN" sz="1200" dirty="0">
                <a:solidFill>
                  <a:srgbClr val="0037A6"/>
                </a:solidFill>
                <a:effectLst/>
              </a:rPr>
              <a:t>\n</a:t>
            </a:r>
            <a:r>
              <a:rPr lang="en-GB" altLang="zh-CN" sz="1200" dirty="0">
                <a:solidFill>
                  <a:srgbClr val="067D17"/>
                </a:solidFill>
                <a:effectLst/>
              </a:rPr>
              <a:t>’</a:t>
            </a:r>
            <a:r>
              <a:rPr lang="en-GB" altLang="zh-CN" sz="1200" dirty="0"/>
              <a:t>, </a:t>
            </a:r>
            <a:r>
              <a:rPr lang="en-GB" altLang="zh-CN" sz="1200" dirty="0" err="1"/>
              <a:t>y.head</a:t>
            </a:r>
            <a:r>
              <a:rPr lang="en-GB" altLang="zh-CN" sz="1200" dirty="0"/>
              <a:t>())</a:t>
            </a:r>
            <a:br>
              <a:rPr lang="en-GB" altLang="zh-CN" sz="1200" dirty="0"/>
            </a:br>
            <a:r>
              <a:rPr lang="en-GB" altLang="zh-CN" sz="1200" dirty="0"/>
              <a:t>    </a:t>
            </a:r>
            <a:r>
              <a:rPr lang="en-GB" altLang="zh-CN" sz="1200" i="1" dirty="0">
                <a:solidFill>
                  <a:srgbClr val="8C8C8C"/>
                </a:solidFill>
                <a:effectLst/>
              </a:rPr>
              <a:t># 2.3 </a:t>
            </a:r>
            <a:r>
              <a:rPr lang="zh-CN" altLang="en-US" sz="1200" i="1" dirty="0">
                <a:solidFill>
                  <a:srgbClr val="8C8C8C"/>
                </a:solidFill>
                <a:effectLst/>
              </a:rPr>
              <a:t>分割数据</a:t>
            </a:r>
            <a:br>
              <a:rPr lang="zh-CN" altLang="en-US" sz="1200" i="1" dirty="0">
                <a:solidFill>
                  <a:srgbClr val="8C8C8C"/>
                </a:solidFill>
                <a:effectLst/>
              </a:rPr>
            </a:br>
            <a:r>
              <a:rPr lang="zh-CN" altLang="en-US" sz="1200" i="1" dirty="0">
                <a:solidFill>
                  <a:srgbClr val="8C8C8C"/>
                </a:solidFill>
                <a:effectLst/>
              </a:rPr>
              <a:t>    </a:t>
            </a:r>
            <a:r>
              <a:rPr lang="en-GB" altLang="zh-CN" sz="1200" dirty="0" err="1"/>
              <a:t>x_train</a:t>
            </a:r>
            <a:r>
              <a:rPr lang="en-GB" altLang="zh-CN" sz="1200" dirty="0"/>
              <a:t>, </a:t>
            </a:r>
            <a:r>
              <a:rPr lang="en-GB" altLang="zh-CN" sz="1200" dirty="0" err="1"/>
              <a:t>x_test</a:t>
            </a:r>
            <a:r>
              <a:rPr lang="en-GB" altLang="zh-CN" sz="1200" dirty="0"/>
              <a:t>, </a:t>
            </a:r>
            <a:r>
              <a:rPr lang="en-GB" altLang="zh-CN" sz="1200" dirty="0" err="1"/>
              <a:t>y_train</a:t>
            </a:r>
            <a:r>
              <a:rPr lang="en-GB" altLang="zh-CN" sz="1200" dirty="0"/>
              <a:t>, </a:t>
            </a:r>
            <a:r>
              <a:rPr lang="en-GB" altLang="zh-CN" sz="1200" dirty="0" err="1"/>
              <a:t>y_test</a:t>
            </a:r>
            <a:r>
              <a:rPr lang="en-GB" altLang="zh-CN" sz="1200" dirty="0"/>
              <a:t> = </a:t>
            </a:r>
            <a:r>
              <a:rPr lang="en-GB" altLang="zh-CN" sz="1200" dirty="0" err="1"/>
              <a:t>train_test_split</a:t>
            </a:r>
            <a:r>
              <a:rPr lang="en-GB" altLang="zh-CN" sz="1200" dirty="0"/>
              <a:t>(x, y, </a:t>
            </a:r>
            <a:r>
              <a:rPr lang="en-GB" altLang="zh-CN" sz="1200" dirty="0" err="1">
                <a:solidFill>
                  <a:srgbClr val="660099"/>
                </a:solidFill>
                <a:effectLst/>
              </a:rPr>
              <a:t>random_state</a:t>
            </a:r>
            <a:r>
              <a:rPr lang="en-GB" altLang="zh-CN" sz="1200" dirty="0"/>
              <a:t>=</a:t>
            </a:r>
            <a:r>
              <a:rPr lang="en-GB" altLang="zh-CN" sz="1200" dirty="0">
                <a:solidFill>
                  <a:srgbClr val="1750EB"/>
                </a:solidFill>
                <a:effectLst/>
              </a:rPr>
              <a:t>22</a:t>
            </a:r>
            <a:r>
              <a:rPr lang="en-GB" altLang="zh-CN" sz="1200" dirty="0"/>
              <a:t>)</a:t>
            </a:r>
            <a:br>
              <a:rPr lang="en-GB" altLang="zh-CN" sz="1200" dirty="0"/>
            </a:br>
            <a:br>
              <a:rPr lang="en-GB" altLang="zh-CN" sz="1200" dirty="0"/>
            </a:br>
            <a:r>
              <a:rPr lang="en-GB" altLang="zh-CN" sz="1200" dirty="0"/>
              <a:t>    </a:t>
            </a:r>
            <a:r>
              <a:rPr lang="en-GB" altLang="zh-CN" sz="1200" i="1" dirty="0">
                <a:solidFill>
                  <a:srgbClr val="8C8C8C"/>
                </a:solidFill>
                <a:effectLst/>
              </a:rPr>
              <a:t># 3 </a:t>
            </a:r>
            <a:r>
              <a:rPr lang="zh-CN" altLang="en-US" sz="1200" i="1" dirty="0">
                <a:solidFill>
                  <a:srgbClr val="8C8C8C"/>
                </a:solidFill>
                <a:effectLst/>
              </a:rPr>
              <a:t>特征工程</a:t>
            </a:r>
            <a:r>
              <a:rPr lang="en-US" altLang="zh-CN" sz="1200" i="1" dirty="0">
                <a:solidFill>
                  <a:srgbClr val="8C8C8C"/>
                </a:solidFill>
                <a:effectLst/>
              </a:rPr>
              <a:t>(</a:t>
            </a:r>
            <a:r>
              <a:rPr lang="zh-CN" altLang="en-US" sz="1200" i="1" dirty="0">
                <a:solidFill>
                  <a:srgbClr val="8C8C8C"/>
                </a:solidFill>
                <a:effectLst/>
              </a:rPr>
              <a:t>标准化</a:t>
            </a:r>
            <a:r>
              <a:rPr lang="en-US" altLang="zh-CN" sz="1200" i="1" dirty="0">
                <a:solidFill>
                  <a:srgbClr val="8C8C8C"/>
                </a:solidFill>
                <a:effectLst/>
              </a:rPr>
              <a:t>)</a:t>
            </a:r>
            <a:br>
              <a:rPr lang="en-US" altLang="zh-CN" sz="1200" i="1" dirty="0">
                <a:solidFill>
                  <a:srgbClr val="8C8C8C"/>
                </a:solidFill>
                <a:effectLst/>
              </a:rPr>
            </a:br>
            <a:r>
              <a:rPr lang="en-US" altLang="zh-CN" sz="1200" i="1" dirty="0">
                <a:solidFill>
                  <a:srgbClr val="8C8C8C"/>
                </a:solidFill>
                <a:effectLst/>
              </a:rPr>
              <a:t>    </a:t>
            </a:r>
            <a:r>
              <a:rPr lang="en-GB" altLang="zh-CN" sz="1200" dirty="0"/>
              <a:t>transfer = </a:t>
            </a:r>
            <a:r>
              <a:rPr lang="en-GB" altLang="zh-CN" sz="1200" dirty="0" err="1"/>
              <a:t>StandardScaler</a:t>
            </a:r>
            <a:r>
              <a:rPr lang="en-GB" altLang="zh-CN" sz="1200" dirty="0"/>
              <a:t>()</a:t>
            </a:r>
            <a:br>
              <a:rPr lang="en-GB" altLang="zh-CN" sz="1200" dirty="0"/>
            </a:br>
            <a:r>
              <a:rPr lang="en-GB" altLang="zh-CN" sz="1200" dirty="0"/>
              <a:t>    </a:t>
            </a:r>
            <a:r>
              <a:rPr lang="en-GB" altLang="zh-CN" sz="1200" dirty="0" err="1"/>
              <a:t>x_train</a:t>
            </a:r>
            <a:r>
              <a:rPr lang="en-GB" altLang="zh-CN" sz="1200" dirty="0"/>
              <a:t> = </a:t>
            </a:r>
            <a:r>
              <a:rPr lang="en-GB" altLang="zh-CN" sz="1200" dirty="0" err="1"/>
              <a:t>transfer.fit_transform</a:t>
            </a:r>
            <a:r>
              <a:rPr lang="en-GB" altLang="zh-CN" sz="1200" dirty="0"/>
              <a:t>(</a:t>
            </a:r>
            <a:r>
              <a:rPr lang="en-GB" altLang="zh-CN" sz="1200" dirty="0" err="1"/>
              <a:t>x_train</a:t>
            </a:r>
            <a:r>
              <a:rPr lang="en-GB" altLang="zh-CN" sz="1200" dirty="0"/>
              <a:t>)</a:t>
            </a:r>
            <a:br>
              <a:rPr lang="en-GB" altLang="zh-CN" sz="1200" dirty="0"/>
            </a:br>
            <a:r>
              <a:rPr lang="en-GB" altLang="zh-CN" sz="1200" dirty="0"/>
              <a:t>    </a:t>
            </a:r>
            <a:r>
              <a:rPr lang="en-GB" altLang="zh-CN" sz="1200" dirty="0" err="1"/>
              <a:t>x_test</a:t>
            </a:r>
            <a:r>
              <a:rPr lang="en-GB" altLang="zh-CN" sz="1200" dirty="0"/>
              <a:t> = </a:t>
            </a:r>
            <a:r>
              <a:rPr lang="en-GB" altLang="zh-CN" sz="1200" dirty="0" err="1"/>
              <a:t>transfer.transform</a:t>
            </a:r>
            <a:r>
              <a:rPr lang="en-GB" altLang="zh-CN" sz="1200" dirty="0"/>
              <a:t>(</a:t>
            </a:r>
            <a:r>
              <a:rPr lang="en-GB" altLang="zh-CN" sz="1200" dirty="0" err="1"/>
              <a:t>x_test</a:t>
            </a:r>
            <a:r>
              <a:rPr lang="en-GB" altLang="zh-CN" sz="1200" dirty="0"/>
              <a:t>)</a:t>
            </a:r>
            <a:br>
              <a:rPr lang="en-GB" altLang="zh-CN" sz="1200" dirty="0"/>
            </a:br>
            <a:r>
              <a:rPr lang="en-GB" altLang="zh-CN" sz="1200" dirty="0"/>
              <a:t>    </a:t>
            </a:r>
            <a:r>
              <a:rPr lang="en-GB" altLang="zh-CN" sz="1200" i="1" dirty="0">
                <a:solidFill>
                  <a:srgbClr val="8C8C8C"/>
                </a:solidFill>
                <a:effectLst/>
              </a:rPr>
              <a:t># 4 </a:t>
            </a:r>
            <a:r>
              <a:rPr lang="zh-CN" altLang="en-US" sz="1200" i="1" dirty="0">
                <a:solidFill>
                  <a:srgbClr val="8C8C8C"/>
                </a:solidFill>
                <a:effectLst/>
              </a:rPr>
              <a:t>机器学习</a:t>
            </a:r>
            <a:r>
              <a:rPr lang="en-US" altLang="zh-CN" sz="1200" i="1" dirty="0">
                <a:solidFill>
                  <a:srgbClr val="8C8C8C"/>
                </a:solidFill>
                <a:effectLst/>
              </a:rPr>
              <a:t>(</a:t>
            </a:r>
            <a:r>
              <a:rPr lang="zh-CN" altLang="en-US" sz="1200" i="1" dirty="0">
                <a:solidFill>
                  <a:srgbClr val="8C8C8C"/>
                </a:solidFill>
                <a:effectLst/>
              </a:rPr>
              <a:t>逻辑回归</a:t>
            </a:r>
            <a:r>
              <a:rPr lang="en-US" altLang="zh-CN" sz="1200" i="1" dirty="0">
                <a:solidFill>
                  <a:srgbClr val="8C8C8C"/>
                </a:solidFill>
                <a:effectLst/>
              </a:rPr>
              <a:t>)</a:t>
            </a:r>
            <a:br>
              <a:rPr lang="en-US" altLang="zh-CN" sz="1200" i="1" dirty="0">
                <a:solidFill>
                  <a:srgbClr val="8C8C8C"/>
                </a:solidFill>
                <a:effectLst/>
              </a:rPr>
            </a:br>
            <a:r>
              <a:rPr lang="en-US" altLang="zh-CN" sz="1200" i="1" dirty="0">
                <a:solidFill>
                  <a:srgbClr val="8C8C8C"/>
                </a:solidFill>
                <a:effectLst/>
              </a:rPr>
              <a:t>    </a:t>
            </a:r>
            <a:r>
              <a:rPr lang="en-GB" altLang="zh-CN" sz="1200" dirty="0"/>
              <a:t>estimator = </a:t>
            </a:r>
            <a:r>
              <a:rPr lang="en-GB" altLang="zh-CN" sz="1200" dirty="0" err="1"/>
              <a:t>LogisticRegression</a:t>
            </a:r>
            <a:r>
              <a:rPr lang="en-GB" altLang="zh-CN" sz="1200" dirty="0"/>
              <a:t>()</a:t>
            </a:r>
            <a:br>
              <a:rPr lang="en-GB" altLang="zh-CN" sz="1200" dirty="0"/>
            </a:br>
            <a:r>
              <a:rPr lang="en-GB" altLang="zh-CN" sz="1200" dirty="0"/>
              <a:t>    </a:t>
            </a:r>
            <a:r>
              <a:rPr lang="en-GB" altLang="zh-CN" sz="1200" dirty="0" err="1"/>
              <a:t>estimator.fit</a:t>
            </a:r>
            <a:r>
              <a:rPr lang="en-GB" altLang="zh-CN" sz="1200" dirty="0"/>
              <a:t>(</a:t>
            </a:r>
            <a:r>
              <a:rPr lang="en-GB" altLang="zh-CN" sz="1200" dirty="0" err="1"/>
              <a:t>x_train</a:t>
            </a:r>
            <a:r>
              <a:rPr lang="en-GB" altLang="zh-CN" sz="1200" dirty="0"/>
              <a:t>, </a:t>
            </a:r>
            <a:r>
              <a:rPr lang="en-GB" altLang="zh-CN" sz="1200" dirty="0" err="1"/>
              <a:t>y_train</a:t>
            </a:r>
            <a:r>
              <a:rPr lang="en-GB" altLang="zh-CN" sz="1200" dirty="0"/>
              <a:t>)</a:t>
            </a:r>
            <a:br>
              <a:rPr lang="en-GB" altLang="zh-CN" sz="1200" dirty="0"/>
            </a:br>
            <a:r>
              <a:rPr lang="en-GB" altLang="zh-CN" sz="1200" dirty="0"/>
              <a:t>    </a:t>
            </a:r>
            <a:r>
              <a:rPr lang="en-GB" altLang="zh-CN" sz="1200" i="1" dirty="0">
                <a:solidFill>
                  <a:srgbClr val="8C8C8C"/>
                </a:solidFill>
                <a:effectLst/>
              </a:rPr>
              <a:t># 5 </a:t>
            </a:r>
            <a:r>
              <a:rPr lang="zh-CN" altLang="en-US" sz="1200" i="1" dirty="0">
                <a:solidFill>
                  <a:srgbClr val="8C8C8C"/>
                </a:solidFill>
                <a:effectLst/>
              </a:rPr>
              <a:t>模型评估</a:t>
            </a:r>
            <a:br>
              <a:rPr lang="zh-CN" altLang="en-US" sz="1200" i="1" dirty="0">
                <a:solidFill>
                  <a:srgbClr val="8C8C8C"/>
                </a:solidFill>
                <a:effectLst/>
              </a:rPr>
            </a:br>
            <a:r>
              <a:rPr lang="zh-CN" altLang="en-US" sz="1200" i="1" dirty="0">
                <a:solidFill>
                  <a:srgbClr val="8C8C8C"/>
                </a:solidFill>
                <a:effectLst/>
              </a:rPr>
              <a:t>    </a:t>
            </a:r>
            <a:r>
              <a:rPr lang="en-GB" altLang="zh-CN" sz="1200" dirty="0" err="1"/>
              <a:t>y_predict</a:t>
            </a:r>
            <a:r>
              <a:rPr lang="en-GB" altLang="zh-CN" sz="1200" dirty="0"/>
              <a:t> = </a:t>
            </a:r>
            <a:r>
              <a:rPr lang="en-GB" altLang="zh-CN" sz="1200" dirty="0" err="1"/>
              <a:t>estimator.predict</a:t>
            </a:r>
            <a:r>
              <a:rPr lang="en-GB" altLang="zh-CN" sz="1200" dirty="0"/>
              <a:t>(</a:t>
            </a:r>
            <a:r>
              <a:rPr lang="en-GB" altLang="zh-CN" sz="1200" dirty="0" err="1"/>
              <a:t>x_test</a:t>
            </a:r>
            <a:r>
              <a:rPr lang="en-GB" altLang="zh-CN" sz="1200" dirty="0"/>
              <a:t>)</a:t>
            </a:r>
            <a:br>
              <a:rPr lang="en-GB" altLang="zh-CN" sz="1200" dirty="0"/>
            </a:br>
            <a:r>
              <a:rPr lang="en-GB" altLang="zh-CN" sz="1200" dirty="0"/>
              <a:t>    </a:t>
            </a:r>
            <a:r>
              <a:rPr lang="en-GB" altLang="zh-CN" sz="1200" dirty="0">
                <a:solidFill>
                  <a:srgbClr val="000080"/>
                </a:solidFill>
                <a:effectLst/>
              </a:rPr>
              <a:t>print</a:t>
            </a:r>
            <a:r>
              <a:rPr lang="en-GB" altLang="zh-CN" sz="1200" dirty="0"/>
              <a:t>(</a:t>
            </a:r>
            <a:r>
              <a:rPr lang="en-GB" altLang="zh-CN" sz="1200" dirty="0">
                <a:solidFill>
                  <a:srgbClr val="067D17"/>
                </a:solidFill>
                <a:effectLst/>
              </a:rPr>
              <a:t>‘</a:t>
            </a:r>
            <a:r>
              <a:rPr lang="en-GB" altLang="zh-CN" sz="1200" dirty="0" err="1">
                <a:solidFill>
                  <a:srgbClr val="067D17"/>
                </a:solidFill>
                <a:effectLst/>
              </a:rPr>
              <a:t>y_predict</a:t>
            </a:r>
            <a:r>
              <a:rPr lang="en-GB" altLang="zh-CN" sz="1200" dirty="0">
                <a:solidFill>
                  <a:srgbClr val="067D17"/>
                </a:solidFill>
                <a:effectLst/>
              </a:rPr>
              <a:t>--&gt;’</a:t>
            </a:r>
            <a:r>
              <a:rPr lang="en-GB" altLang="zh-CN" sz="1200" dirty="0"/>
              <a:t>, </a:t>
            </a:r>
            <a:r>
              <a:rPr lang="en-GB" altLang="zh-CN" sz="1200" dirty="0" err="1"/>
              <a:t>y_predict</a:t>
            </a:r>
            <a:r>
              <a:rPr lang="en-GB" altLang="zh-CN" sz="1200" dirty="0"/>
              <a:t>)</a:t>
            </a:r>
            <a:br>
              <a:rPr lang="en-GB" altLang="zh-CN" sz="1200" dirty="0"/>
            </a:br>
            <a:r>
              <a:rPr lang="en-GB" altLang="zh-CN" sz="1200" dirty="0"/>
              <a:t>    accuracy = </a:t>
            </a:r>
            <a:r>
              <a:rPr lang="en-GB" altLang="zh-CN" sz="1200" dirty="0" err="1"/>
              <a:t>estimator.score</a:t>
            </a:r>
            <a:r>
              <a:rPr lang="en-GB" altLang="zh-CN" sz="1200" dirty="0"/>
              <a:t>(</a:t>
            </a:r>
            <a:r>
              <a:rPr lang="en-GB" altLang="zh-CN" sz="1200" dirty="0" err="1"/>
              <a:t>x_test</a:t>
            </a:r>
            <a:r>
              <a:rPr lang="en-GB" altLang="zh-CN" sz="1200" dirty="0"/>
              <a:t>, </a:t>
            </a:r>
            <a:r>
              <a:rPr lang="en-GB" altLang="zh-CN" sz="1200" dirty="0" err="1"/>
              <a:t>y_test</a:t>
            </a:r>
            <a:r>
              <a:rPr lang="en-GB" altLang="zh-CN" sz="1200" dirty="0"/>
              <a:t>)</a:t>
            </a:r>
            <a:br>
              <a:rPr lang="en-GB" altLang="zh-CN" sz="1200" dirty="0"/>
            </a:br>
            <a:r>
              <a:rPr lang="en-GB" altLang="zh-CN" sz="1200" dirty="0"/>
              <a:t>    </a:t>
            </a:r>
            <a:r>
              <a:rPr lang="en-GB" altLang="zh-CN" sz="1200" dirty="0">
                <a:solidFill>
                  <a:srgbClr val="000080"/>
                </a:solidFill>
                <a:effectLst/>
              </a:rPr>
              <a:t>print</a:t>
            </a:r>
            <a:r>
              <a:rPr lang="en-GB" altLang="zh-CN" sz="1200" dirty="0"/>
              <a:t>(</a:t>
            </a:r>
            <a:r>
              <a:rPr lang="en-GB" altLang="zh-CN" sz="1200" dirty="0">
                <a:solidFill>
                  <a:srgbClr val="067D17"/>
                </a:solidFill>
                <a:effectLst/>
              </a:rPr>
              <a:t>‘accuracy--&gt;’</a:t>
            </a:r>
            <a:r>
              <a:rPr lang="en-GB" altLang="zh-CN" sz="1200" dirty="0"/>
              <a:t>, accuracy)</a:t>
            </a:r>
            <a:r>
              <a:rPr lang="zh-CN" altLang="en-US" sz="1200" dirty="0"/>
              <a:t>  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0033B3"/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740120" y="4905401"/>
            <a:ext cx="4752528" cy="3433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答案解析：</a:t>
            </a:r>
            <a:r>
              <a:rPr lang="zh-CN" altLang="en-US" sz="1200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它默认将样本中类别数较少的一类当做正例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047729" y="4919270"/>
            <a:ext cx="1913576" cy="3433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C0504D">
                    <a:lumMod val="75000"/>
                  </a:srgb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答案：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C0504D">
                    <a:lumMod val="75000"/>
                  </a:srgb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ABC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C0504D">
                  <a:lumMod val="75000"/>
                </a:srgb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295201" y="1626771"/>
            <a:ext cx="4752528" cy="3529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1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、下列关于逻辑回归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API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的使用正确的是？（</a:t>
            </a:r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多选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）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740120" y="2202775"/>
            <a:ext cx="5256584" cy="17493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A</a:t>
            </a:r>
            <a:r>
              <a:rPr lang="zh-CN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）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需要在</a:t>
            </a:r>
            <a:r>
              <a:rPr lang="en-US" altLang="zh-CN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sklearn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的线性模型</a:t>
            </a:r>
            <a:r>
              <a:rPr lang="en-US" altLang="zh-CN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linear_model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中导出使用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>
              <a:lnSpc>
                <a:spcPct val="130000"/>
              </a:lnSpc>
            </a:pP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B</a:t>
            </a:r>
            <a:r>
              <a:rPr lang="zh-CN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）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可以通过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solver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参数指定损失的优化方法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>
              <a:lnSpc>
                <a:spcPct val="130000"/>
              </a:lnSpc>
            </a:pP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C</a:t>
            </a:r>
            <a:r>
              <a:rPr lang="zh-CN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）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可以通过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penalty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参数指定使用哪种正则化方式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>
              <a:lnSpc>
                <a:spcPct val="130000"/>
              </a:lnSpc>
            </a:pP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D</a:t>
            </a:r>
            <a:r>
              <a:rPr lang="zh-CN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）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它默认将样本中类别数较多的一类当做正例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4516566" y="1429419"/>
            <a:ext cx="7228417" cy="3999161"/>
          </a:xfrm>
        </p:spPr>
        <p:txBody>
          <a:bodyPr anchor="t"/>
          <a:lstStyle/>
          <a:p>
            <a:r>
              <a:rPr lang="zh-CN" altLang="en-US" dirty="0">
                <a:solidFill>
                  <a:schemeClr val="tx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逻辑回归简介</a:t>
            </a:r>
            <a:endParaRPr lang="en-US" altLang="zh-CN" dirty="0">
              <a:solidFill>
                <a:schemeClr val="tx1"/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lvl="1"/>
            <a:r>
              <a:rPr lang="zh-CN" altLang="en-US" b="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应用场景，数学知识</a:t>
            </a:r>
            <a:endParaRPr lang="en-US" altLang="zh-CN" b="0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r>
              <a:rPr lang="zh-CN" altLang="en-US" dirty="0">
                <a:solidFill>
                  <a:schemeClr val="tx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逻辑回归原理</a:t>
            </a:r>
            <a:endParaRPr kumimoji="1" lang="en-US" altLang="zh-CN" sz="1600" b="0" dirty="0">
              <a:solidFill>
                <a:schemeClr val="tx1"/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r>
              <a:rPr kumimoji="1" lang="zh-CN" altLang="en-US" dirty="0">
                <a:solidFill>
                  <a:schemeClr val="tx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逻辑回归</a:t>
            </a:r>
            <a:r>
              <a:rPr kumimoji="1" lang="en-US" altLang="zh-CN" dirty="0">
                <a:solidFill>
                  <a:schemeClr val="tx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API</a:t>
            </a:r>
            <a:r>
              <a:rPr kumimoji="1" lang="zh-CN" altLang="en-US" dirty="0">
                <a:solidFill>
                  <a:schemeClr val="tx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函数和案例 </a:t>
            </a:r>
            <a:endParaRPr kumimoji="1" lang="en-US" altLang="zh-CN" sz="1600" b="0" dirty="0">
              <a:solidFill>
                <a:schemeClr val="tx1"/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r>
              <a:rPr kumimoji="1" lang="zh-CN" altLang="en-US" dirty="0">
                <a:solidFill>
                  <a:srgbClr val="FF000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分类问题评估</a:t>
            </a:r>
            <a:endParaRPr kumimoji="1" lang="en-US" altLang="zh-CN" dirty="0">
              <a:solidFill>
                <a:srgbClr val="FF0000"/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lvl="1"/>
            <a:r>
              <a:rPr lang="zh-CN" altLang="en-US" sz="1600" b="0" dirty="0">
                <a:solidFill>
                  <a:srgbClr val="FF000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混淆矩阵、精确率、召回率、</a:t>
            </a:r>
            <a:r>
              <a:rPr lang="en-US" altLang="zh-CN" sz="1600" b="0" dirty="0">
                <a:solidFill>
                  <a:srgbClr val="FF000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F1-score</a:t>
            </a:r>
            <a:r>
              <a:rPr lang="zh-CN" altLang="en-US" sz="16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、</a:t>
            </a:r>
            <a:r>
              <a:rPr kumimoji="1" lang="en-US" altLang="zh-CN" sz="16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AUC</a:t>
            </a:r>
            <a:r>
              <a:rPr kumimoji="1" lang="zh-CN" altLang="en-US" sz="16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指标、</a:t>
            </a:r>
            <a:r>
              <a:rPr kumimoji="1" lang="en-US" altLang="zh-CN" sz="16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ROC</a:t>
            </a:r>
            <a:r>
              <a:rPr kumimoji="1" lang="zh-CN" altLang="en-US" sz="16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曲线 </a:t>
            </a:r>
            <a:endParaRPr lang="en-US" altLang="zh-CN" sz="1600" b="0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电信客户流失预测案例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lvl="1"/>
            <a:endParaRPr lang="en-US" altLang="zh-CN" sz="1600" b="0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4843512" y="548493"/>
            <a:ext cx="6298881" cy="4855845"/>
          </a:xfrm>
        </p:spPr>
        <p:txBody>
          <a:bodyPr/>
          <a:lstStyle/>
          <a:p>
            <a:pPr algn="l"/>
            <a:r>
              <a:rPr lang="zh-CN" alt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理解混淆矩阵的构建方法</a:t>
            </a:r>
            <a:endParaRPr lang="zh-CN" altLang="en-US" b="0" i="0" u="none" strike="noStrike" dirty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  <a:p>
            <a:pPr algn="l"/>
            <a:r>
              <a:rPr lang="zh-CN" alt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掌握精确率，召回率和</a:t>
            </a:r>
            <a:r>
              <a:rPr lang="en-GB" altLang="zh-CN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F1score</a:t>
            </a:r>
            <a:r>
              <a:rPr lang="zh-CN" alt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的计算方法</a:t>
            </a:r>
            <a:endParaRPr lang="zh-CN" altLang="en-US" b="0" i="0" u="none" strike="noStrike" dirty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5029382" y="2973408"/>
            <a:ext cx="5760538" cy="2505524"/>
          </a:xfrm>
        </p:spPr>
        <p:txBody>
          <a:bodyPr anchor="t"/>
          <a:lstStyle/>
          <a:p>
            <a:pPr>
              <a:lnSpc>
                <a:spcPct val="150000"/>
              </a:lnSpc>
            </a:pPr>
            <a:r>
              <a:rPr lang="zh-CN" altLang="en-US" sz="1600" dirty="0"/>
              <a:t>只做预测准确率</a:t>
            </a:r>
            <a:r>
              <a:rPr lang="zh-CN" altLang="en-US" sz="1600" dirty="0">
                <a:solidFill>
                  <a:schemeClr val="accent2">
                    <a:lumMod val="75000"/>
                  </a:schemeClr>
                </a:solidFill>
              </a:rPr>
              <a:t>能满足各种场景</a:t>
            </a:r>
            <a:r>
              <a:rPr lang="zh-CN" altLang="en-US" sz="1600" dirty="0"/>
              <a:t>需要吗？</a:t>
            </a:r>
            <a:endParaRPr lang="zh-CN" altLang="en-US" sz="1600" dirty="0"/>
          </a:p>
          <a:p>
            <a:pPr>
              <a:lnSpc>
                <a:spcPct val="150000"/>
              </a:lnSpc>
            </a:pPr>
            <a:r>
              <a:rPr lang="zh-CN" altLang="en-US" sz="1600" dirty="0"/>
              <a:t>比如上述癌症检测的案例</a:t>
            </a:r>
            <a:endParaRPr lang="en-US" altLang="zh-CN" sz="1600" dirty="0"/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600" dirty="0">
                <a:solidFill>
                  <a:schemeClr val="accent2">
                    <a:lumMod val="75000"/>
                  </a:schemeClr>
                </a:solidFill>
              </a:rPr>
              <a:t>        癌症患者有没有被全部预测（检测）出来</a:t>
            </a:r>
            <a:r>
              <a:rPr lang="zh-CN" altLang="en-US" sz="1600" dirty="0"/>
              <a:t>。</a:t>
            </a:r>
            <a:endParaRPr lang="zh-CN" altLang="en-US" sz="16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l"/>
            <a:r>
              <a:rPr lang="zh-CN" alt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知道逻辑回归的应用场景</a:t>
            </a:r>
            <a:endParaRPr lang="zh-CN" altLang="en-US" b="0" i="0" u="none" strike="noStrike" dirty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  <a:p>
            <a:pPr algn="l"/>
            <a:r>
              <a:rPr lang="zh-CN" alt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复习逻辑回归应用到的数学知识</a:t>
            </a:r>
            <a:endParaRPr lang="zh-CN" altLang="en-US" b="0" i="0" u="none" strike="noStrike" dirty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  <a:p>
            <a:pPr marL="0" indent="0">
              <a:buNone/>
            </a:pPr>
            <a:endParaRPr lang="zh-CN" altLang="en-US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10879" y="839979"/>
            <a:ext cx="6459803" cy="517190"/>
          </a:xfrm>
        </p:spPr>
        <p:txBody>
          <a:bodyPr/>
          <a:lstStyle/>
          <a:p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分类评估方法 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–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混淆矩阵</a:t>
            </a:r>
            <a:endParaRPr kumimoji="1"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4" name="文本占位符 2"/>
          <p:cNvSpPr txBox="1"/>
          <p:nvPr/>
        </p:nvSpPr>
        <p:spPr>
          <a:xfrm>
            <a:off x="1221659" y="1332437"/>
            <a:ext cx="4048431" cy="499578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dirty="0">
                <a:solidFill>
                  <a:prstClr val="black">
                    <a:lumMod val="85000"/>
                    <a:lumOff val="15000"/>
                  </a:prstClr>
                </a:solidFill>
                <a:latin typeface="Open Sans" panose="020B0606030504020204" pitchFamily="34" charset="0"/>
              </a:rPr>
              <a:t>什么是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Open Sans" panose="020B060603050402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混淆矩阵？</a:t>
            </a:r>
            <a:endParaRPr kumimoji="0" lang="zh-CN" altLang="en-GB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837457" y="3819171"/>
            <a:ext cx="9139865" cy="13547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真实值是 </a:t>
            </a:r>
            <a:r>
              <a:rPr lang="zh-CN" altLang="en-US" sz="1400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正例</a:t>
            </a:r>
            <a:r>
              <a:rPr lang="zh-CN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的样本中，被分类为 </a:t>
            </a:r>
            <a:r>
              <a:rPr lang="zh-CN" altLang="en-US" sz="1400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正例</a:t>
            </a:r>
            <a:r>
              <a:rPr lang="zh-CN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的样本数量有多少，叫做</a:t>
            </a:r>
            <a:r>
              <a:rPr lang="zh-CN" altLang="en-US" sz="1400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真正例（</a:t>
            </a:r>
            <a:r>
              <a:rPr lang="en-US" altLang="zh-CN" sz="1400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TP</a:t>
            </a:r>
            <a:r>
              <a:rPr lang="zh-CN" altLang="en-US" sz="1400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，</a:t>
            </a:r>
            <a:r>
              <a:rPr lang="en-US" altLang="zh-CN" sz="1400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True Positive</a:t>
            </a:r>
            <a:r>
              <a:rPr lang="zh-CN" altLang="en-US" sz="1400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）</a:t>
            </a:r>
            <a:endParaRPr lang="zh-CN" altLang="en-US" sz="1400" dirty="0">
              <a:solidFill>
                <a:schemeClr val="accent2">
                  <a:lumMod val="7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真实值是 </a:t>
            </a:r>
            <a:r>
              <a:rPr lang="zh-CN" altLang="en-US" sz="1400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正例</a:t>
            </a:r>
            <a:r>
              <a:rPr lang="zh-CN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的样本中，被分类为 </a:t>
            </a:r>
            <a:r>
              <a:rPr lang="zh-CN" altLang="en-US" sz="1400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假例 </a:t>
            </a:r>
            <a:r>
              <a:rPr lang="zh-CN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的样本数量有多少，叫做</a:t>
            </a:r>
            <a:r>
              <a:rPr lang="zh-CN" altLang="en-US" sz="1400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伪反例（</a:t>
            </a:r>
            <a:r>
              <a:rPr lang="en-US" altLang="zh-CN" sz="1400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FN</a:t>
            </a:r>
            <a:r>
              <a:rPr lang="zh-CN" altLang="en-US" sz="1400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，</a:t>
            </a:r>
            <a:r>
              <a:rPr lang="en-US" altLang="zh-CN" sz="1400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False Negative</a:t>
            </a:r>
            <a:r>
              <a:rPr lang="zh-CN" altLang="en-US" sz="1400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）</a:t>
            </a:r>
            <a:endParaRPr lang="zh-CN" altLang="en-US" sz="1400" dirty="0">
              <a:solidFill>
                <a:schemeClr val="accent2">
                  <a:lumMod val="7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真实值是 </a:t>
            </a:r>
            <a:r>
              <a:rPr lang="zh-CN" altLang="en-US" sz="1400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假例</a:t>
            </a:r>
            <a:r>
              <a:rPr lang="zh-CN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的样本中，被分类为 </a:t>
            </a:r>
            <a:r>
              <a:rPr lang="zh-CN" altLang="en-US" sz="1400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正例</a:t>
            </a:r>
            <a:r>
              <a:rPr lang="zh-CN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的样本数量有多少，叫做</a:t>
            </a:r>
            <a:r>
              <a:rPr lang="zh-CN" altLang="en-US" sz="1400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伪正例（</a:t>
            </a:r>
            <a:r>
              <a:rPr lang="en-US" altLang="zh-CN" sz="1400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FP</a:t>
            </a:r>
            <a:r>
              <a:rPr lang="zh-CN" altLang="en-US" sz="1400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，</a:t>
            </a:r>
            <a:r>
              <a:rPr lang="en-US" altLang="zh-CN" sz="1400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False Positive</a:t>
            </a:r>
            <a:r>
              <a:rPr lang="zh-CN" altLang="en-US" sz="1400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）</a:t>
            </a:r>
            <a:endParaRPr lang="zh-CN" altLang="en-US" sz="1400" dirty="0">
              <a:solidFill>
                <a:schemeClr val="accent2">
                  <a:lumMod val="7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真实值是 </a:t>
            </a:r>
            <a:r>
              <a:rPr lang="zh-CN" altLang="en-US" sz="1400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假例 </a:t>
            </a:r>
            <a:r>
              <a:rPr lang="zh-CN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的样本中，被分类为 </a:t>
            </a:r>
            <a:r>
              <a:rPr lang="zh-CN" altLang="en-US" sz="1400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假例</a:t>
            </a:r>
            <a:r>
              <a:rPr lang="zh-CN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的样本数量有多少，叫做</a:t>
            </a:r>
            <a:r>
              <a:rPr lang="zh-CN" altLang="en-US" sz="1400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真反例（</a:t>
            </a:r>
            <a:r>
              <a:rPr lang="en-US" altLang="zh-CN" sz="1400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TN</a:t>
            </a:r>
            <a:r>
              <a:rPr lang="zh-CN" altLang="en-US" sz="1400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，</a:t>
            </a:r>
            <a:r>
              <a:rPr lang="en-US" altLang="zh-CN" sz="1400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True Negative</a:t>
            </a:r>
            <a:r>
              <a:rPr lang="zh-CN" altLang="en-US" sz="1400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）</a:t>
            </a:r>
            <a:endParaRPr lang="zh-CN" altLang="en-US" sz="1400" dirty="0">
              <a:solidFill>
                <a:schemeClr val="accent2">
                  <a:lumMod val="7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34256" y="1424206"/>
            <a:ext cx="3456819" cy="1934680"/>
          </a:xfrm>
          <a:prstGeom prst="rect">
            <a:avLst/>
          </a:prstGeom>
        </p:spPr>
      </p:pic>
      <p:sp>
        <p:nvSpPr>
          <p:cNvPr id="8" name="文本占位符 2"/>
          <p:cNvSpPr txBox="1"/>
          <p:nvPr/>
        </p:nvSpPr>
        <p:spPr>
          <a:xfrm>
            <a:off x="1221659" y="3324109"/>
            <a:ext cx="4048431" cy="499578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Open Sans" panose="020B060603050402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混淆矩阵四个指标</a:t>
            </a:r>
            <a:endParaRPr kumimoji="0" lang="zh-CN" altLang="en-GB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10879" y="839979"/>
            <a:ext cx="6459803" cy="517190"/>
          </a:xfrm>
        </p:spPr>
        <p:txBody>
          <a:bodyPr/>
          <a:lstStyle/>
          <a:p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分类评估方法 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–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混淆矩阵</a:t>
            </a:r>
            <a:endParaRPr kumimoji="1"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4" name="文本占位符 2"/>
          <p:cNvSpPr txBox="1"/>
          <p:nvPr/>
        </p:nvSpPr>
        <p:spPr>
          <a:xfrm>
            <a:off x="1221659" y="1332437"/>
            <a:ext cx="4048431" cy="499578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Open Sans" panose="020B060603050402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混淆矩阵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Open Sans" panose="020B060603050402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-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Open Sans" panose="020B060603050402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举个栗子</a:t>
            </a:r>
            <a:endParaRPr kumimoji="0" lang="zh-CN" altLang="en-GB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164667" y="1801162"/>
            <a:ext cx="7232406" cy="3852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已知：样本集</a:t>
            </a:r>
            <a:r>
              <a:rPr lang="en-US" altLang="zh-CN" sz="1400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10</a:t>
            </a:r>
            <a:r>
              <a:rPr lang="zh-CN" altLang="en-US" sz="1400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样本</a:t>
            </a:r>
            <a:r>
              <a:rPr lang="zh-CN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，有 </a:t>
            </a:r>
            <a:r>
              <a:rPr lang="en-US" altLang="zh-CN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6 </a:t>
            </a:r>
            <a:r>
              <a:rPr lang="zh-CN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个恶性肿瘤样本，</a:t>
            </a:r>
            <a:r>
              <a:rPr lang="en-US" altLang="zh-CN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4 </a:t>
            </a:r>
            <a:r>
              <a:rPr lang="zh-CN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个良性肿瘤样本，我们假设</a:t>
            </a:r>
            <a:r>
              <a:rPr lang="zh-CN" altLang="en-US" sz="1400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恶性肿瘤为正例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529558" y="5250166"/>
            <a:ext cx="3432632" cy="3852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注意：</a:t>
            </a:r>
            <a:r>
              <a:rPr lang="en-GB" altLang="zh-CN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TP+FN+FP+TN = </a:t>
            </a:r>
            <a:r>
              <a:rPr lang="zh-CN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总样本数量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290485" y="2412764"/>
            <a:ext cx="4500715" cy="7083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模型</a:t>
            </a:r>
            <a:r>
              <a:rPr lang="en-US" altLang="zh-CN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A</a:t>
            </a:r>
            <a:r>
              <a:rPr lang="zh-CN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：预测对了 </a:t>
            </a:r>
            <a:r>
              <a:rPr lang="en-US" altLang="zh-CN" sz="1400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3 </a:t>
            </a:r>
            <a:r>
              <a:rPr lang="zh-CN" altLang="en-US" sz="1400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个恶性肿瘤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样本</a:t>
            </a:r>
            <a:r>
              <a:rPr lang="zh-CN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，</a:t>
            </a:r>
            <a:r>
              <a:rPr lang="en-US" altLang="zh-CN" sz="1400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4 </a:t>
            </a:r>
            <a:r>
              <a:rPr lang="zh-CN" altLang="en-US" sz="1400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个良性肿瘤</a:t>
            </a:r>
            <a:r>
              <a:rPr lang="zh-CN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样本</a:t>
            </a:r>
            <a:endParaRPr lang="en-US" altLang="zh-CN" sz="1400" dirty="0">
              <a:solidFill>
                <a:prstClr val="black">
                  <a:lumMod val="85000"/>
                  <a:lumOff val="15000"/>
                </a:prst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>
              <a:lnSpc>
                <a:spcPct val="150000"/>
              </a:lnSpc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请计算：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TP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、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FN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、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FP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、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TN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520657" y="2412764"/>
            <a:ext cx="4805515" cy="7083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模型</a:t>
            </a:r>
            <a:r>
              <a:rPr lang="en-US" altLang="zh-CN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B</a:t>
            </a:r>
            <a:r>
              <a:rPr lang="zh-CN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：</a:t>
            </a:r>
            <a:r>
              <a:rPr lang="zh-CN" altLang="en-US" sz="1400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预测对</a:t>
            </a:r>
            <a:r>
              <a:rPr lang="zh-CN" altLang="en-US" sz="1400" b="0" i="0" u="none" strike="noStrike" dirty="0">
                <a:solidFill>
                  <a:schemeClr val="accent2">
                    <a:lumMod val="75000"/>
                  </a:schemeClr>
                </a:solidFill>
                <a:effectLst/>
                <a:latin typeface="Open Sans" panose="020B0606030504020204" pitchFamily="34" charset="0"/>
              </a:rPr>
              <a:t>了 </a:t>
            </a:r>
            <a:r>
              <a:rPr lang="en-US" altLang="zh-CN" sz="1400" b="0" i="0" u="none" strike="noStrike" dirty="0">
                <a:solidFill>
                  <a:schemeClr val="accent2">
                    <a:lumMod val="75000"/>
                  </a:schemeClr>
                </a:solidFill>
                <a:effectLst/>
                <a:latin typeface="Open Sans" panose="020B0606030504020204" pitchFamily="34" charset="0"/>
              </a:rPr>
              <a:t>6 </a:t>
            </a:r>
            <a:r>
              <a:rPr lang="zh-CN" altLang="en-US" sz="1400" b="0" i="0" u="none" strike="noStrike" dirty="0">
                <a:solidFill>
                  <a:schemeClr val="accent2">
                    <a:lumMod val="75000"/>
                  </a:schemeClr>
                </a:solidFill>
                <a:effectLst/>
                <a:latin typeface="Open Sans" panose="020B0606030504020204" pitchFamily="34" charset="0"/>
              </a:rPr>
              <a:t>个恶性肿瘤</a:t>
            </a:r>
            <a:r>
              <a:rPr lang="zh-CN" altLang="en-US" sz="14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Open Sans" panose="020B0606030504020204" pitchFamily="34" charset="0"/>
              </a:rPr>
              <a:t>样本</a:t>
            </a:r>
            <a:r>
              <a:rPr lang="zh-CN" altLang="en-US" sz="1400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，</a:t>
            </a:r>
            <a:r>
              <a:rPr lang="en-US" altLang="zh-CN" sz="1400" b="0" i="0" u="none" strike="noStrike" dirty="0">
                <a:solidFill>
                  <a:schemeClr val="accent2">
                    <a:lumMod val="75000"/>
                  </a:schemeClr>
                </a:solidFill>
                <a:effectLst/>
                <a:latin typeface="Open Sans" panose="020B0606030504020204" pitchFamily="34" charset="0"/>
              </a:rPr>
              <a:t>1</a:t>
            </a:r>
            <a:r>
              <a:rPr lang="zh-CN" altLang="en-US" sz="1400" b="0" i="0" u="none" strike="noStrike" dirty="0">
                <a:solidFill>
                  <a:schemeClr val="accent2">
                    <a:lumMod val="75000"/>
                  </a:schemeClr>
                </a:solidFill>
                <a:effectLst/>
                <a:latin typeface="Open Sans" panose="020B0606030504020204" pitchFamily="34" charset="0"/>
              </a:rPr>
              <a:t>个良性肿瘤</a:t>
            </a:r>
            <a:r>
              <a:rPr lang="zh-CN" altLang="en-US" sz="1400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样本</a:t>
            </a:r>
            <a:endParaRPr lang="en-US" altLang="zh-CN" sz="1400" dirty="0">
              <a:solidFill>
                <a:prstClr val="black">
                  <a:lumMod val="85000"/>
                  <a:lumOff val="15000"/>
                </a:prst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>
              <a:lnSpc>
                <a:spcPct val="150000"/>
              </a:lnSpc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请计算：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TP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、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FN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、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FP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、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TN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244213" y="3372748"/>
            <a:ext cx="2288457" cy="13473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400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真正例 </a:t>
            </a:r>
            <a:r>
              <a:rPr lang="en-GB" altLang="zh-CN" sz="1400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TP </a:t>
            </a:r>
            <a:r>
              <a:rPr lang="zh-CN" altLang="en-US" sz="1400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为：</a:t>
            </a:r>
            <a:r>
              <a:rPr lang="en-US" altLang="zh-CN" sz="1400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3 </a:t>
            </a:r>
            <a:endParaRPr lang="en-US" altLang="zh-CN" sz="1400" b="0" i="0" u="none" strike="noStrike" dirty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400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伪反例 </a:t>
            </a:r>
            <a:r>
              <a:rPr lang="en-GB" altLang="zh-CN" sz="1400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FN </a:t>
            </a:r>
            <a:r>
              <a:rPr lang="zh-CN" altLang="en-US" sz="1400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为：</a:t>
            </a:r>
            <a:r>
              <a:rPr lang="en-US" altLang="zh-CN" sz="1400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3</a:t>
            </a:r>
            <a:endParaRPr lang="en-US" altLang="zh-CN" sz="1400" b="0" i="0" u="none" strike="noStrike" dirty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400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伪正例 </a:t>
            </a:r>
            <a:r>
              <a:rPr lang="en-GB" altLang="zh-CN" sz="1400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FP </a:t>
            </a:r>
            <a:r>
              <a:rPr lang="zh-CN" altLang="en-US" sz="1400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为：</a:t>
            </a:r>
            <a:r>
              <a:rPr lang="en-US" altLang="zh-CN" sz="1400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0</a:t>
            </a:r>
            <a:endParaRPr lang="en-US" altLang="zh-CN" sz="1400" b="0" i="0" u="none" strike="noStrike" dirty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400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真反例 </a:t>
            </a:r>
            <a:r>
              <a:rPr lang="en-GB" altLang="zh-CN" sz="1400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TN</a:t>
            </a:r>
            <a:r>
              <a:rPr lang="zh-CN" altLang="en-GB" sz="1400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：</a:t>
            </a:r>
            <a:r>
              <a:rPr lang="en-GB" altLang="zh-CN" sz="1400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4</a:t>
            </a:r>
            <a:endParaRPr lang="en-GB" altLang="zh-CN" sz="1400" b="0" i="0" u="none" strike="noStrike" dirty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6758341" y="3387731"/>
            <a:ext cx="2288457" cy="13473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400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真正例 </a:t>
            </a:r>
            <a:r>
              <a:rPr lang="en-GB" altLang="zh-CN" sz="1400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TP </a:t>
            </a:r>
            <a:r>
              <a:rPr lang="zh-CN" altLang="en-US" sz="1400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为：</a:t>
            </a:r>
            <a:r>
              <a:rPr lang="en-US" altLang="zh-CN" sz="1400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6</a:t>
            </a:r>
            <a:endParaRPr lang="en-US" altLang="zh-CN" sz="1400" b="0" i="0" u="none" strike="noStrike" dirty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400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伪反例 </a:t>
            </a:r>
            <a:r>
              <a:rPr lang="en-GB" altLang="zh-CN" sz="1400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FN </a:t>
            </a:r>
            <a:r>
              <a:rPr lang="zh-CN" altLang="en-US" sz="1400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为：</a:t>
            </a:r>
            <a:r>
              <a:rPr lang="en-US" altLang="zh-CN" sz="1400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0</a:t>
            </a:r>
            <a:endParaRPr lang="en-US" altLang="zh-CN" sz="1400" b="0" i="0" u="none" strike="noStrike" dirty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400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伪正例 </a:t>
            </a:r>
            <a:r>
              <a:rPr lang="en-GB" altLang="zh-CN" sz="1400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FP </a:t>
            </a:r>
            <a:r>
              <a:rPr lang="zh-CN" altLang="en-US" sz="1400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为：</a:t>
            </a:r>
            <a:r>
              <a:rPr lang="en-US" altLang="zh-CN" sz="1400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3</a:t>
            </a:r>
            <a:endParaRPr lang="en-US" altLang="zh-CN" sz="1400" b="0" i="0" u="none" strike="noStrike" dirty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400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真反例 </a:t>
            </a:r>
            <a:r>
              <a:rPr lang="en-GB" altLang="zh-CN" sz="1400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TN</a:t>
            </a:r>
            <a:r>
              <a:rPr lang="zh-CN" altLang="en-GB" sz="1400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：</a:t>
            </a:r>
            <a:r>
              <a:rPr lang="en-GB" altLang="zh-CN" sz="1400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1</a:t>
            </a:r>
            <a:endParaRPr lang="en-GB" altLang="zh-CN" sz="1400" b="0" i="0" u="none" strike="noStrike" dirty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</p:txBody>
      </p:sp>
      <p:cxnSp>
        <p:nvCxnSpPr>
          <p:cNvPr id="14" name="直线连接符 13"/>
          <p:cNvCxnSpPr/>
          <p:nvPr/>
        </p:nvCxnSpPr>
        <p:spPr>
          <a:xfrm flipV="1">
            <a:off x="6125452" y="2570079"/>
            <a:ext cx="0" cy="2150026"/>
          </a:xfrm>
          <a:prstGeom prst="line">
            <a:avLst/>
          </a:prstGeom>
          <a:ln w="34925">
            <a:solidFill>
              <a:srgbClr val="AD2A2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10879" y="839979"/>
            <a:ext cx="6459803" cy="517190"/>
          </a:xfrm>
        </p:spPr>
        <p:txBody>
          <a:bodyPr/>
          <a:lstStyle/>
          <a:p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分类评估方法 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–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混淆矩阵</a:t>
            </a:r>
            <a:endParaRPr kumimoji="1"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4" name="文本占位符 2"/>
          <p:cNvSpPr txBox="1"/>
          <p:nvPr/>
        </p:nvSpPr>
        <p:spPr>
          <a:xfrm>
            <a:off x="1221659" y="1332437"/>
            <a:ext cx="4048431" cy="499578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Open Sans" panose="020B060603050402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混淆矩阵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Open Sans" panose="020B060603050402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-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Open Sans" panose="020B060603050402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举个栗子</a:t>
            </a:r>
            <a:endParaRPr kumimoji="0" lang="zh-CN" altLang="en-GB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5" name="TextBox 3"/>
          <p:cNvSpPr txBox="1"/>
          <p:nvPr/>
        </p:nvSpPr>
        <p:spPr>
          <a:xfrm>
            <a:off x="2177154" y="1849627"/>
            <a:ext cx="7289295" cy="4339650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GB" altLang="zh-CN" sz="1200" dirty="0">
                <a:solidFill>
                  <a:srgbClr val="0033B3"/>
                </a:solidFill>
              </a:rPr>
              <a:t>from </a:t>
            </a:r>
            <a:r>
              <a:rPr lang="en-GB" altLang="zh-CN" sz="1200" dirty="0" err="1">
                <a:solidFill>
                  <a:srgbClr val="0033B3"/>
                </a:solidFill>
              </a:rPr>
              <a:t>sklearn.metrics</a:t>
            </a:r>
            <a:r>
              <a:rPr lang="en-GB" altLang="zh-CN" sz="1200" dirty="0">
                <a:solidFill>
                  <a:srgbClr val="0033B3"/>
                </a:solidFill>
              </a:rPr>
              <a:t> import </a:t>
            </a:r>
            <a:r>
              <a:rPr lang="en-GB" altLang="zh-CN" sz="1200" dirty="0" err="1">
                <a:solidFill>
                  <a:srgbClr val="0033B3"/>
                </a:solidFill>
              </a:rPr>
              <a:t>confusion_matrix</a:t>
            </a:r>
            <a:br>
              <a:rPr lang="en-GB" altLang="zh-CN" sz="1200" dirty="0">
                <a:solidFill>
                  <a:srgbClr val="0033B3"/>
                </a:solidFill>
              </a:rPr>
            </a:br>
            <a:r>
              <a:rPr lang="en-GB" altLang="zh-CN" sz="1200" dirty="0">
                <a:solidFill>
                  <a:srgbClr val="0033B3"/>
                </a:solidFill>
              </a:rPr>
              <a:t>import pandas as pd</a:t>
            </a:r>
            <a:r>
              <a:rPr lang="zh-CN" altLang="en-US" sz="1200" dirty="0">
                <a:solidFill>
                  <a:srgbClr val="0033B3"/>
                </a:solidFill>
              </a:rPr>
              <a:t> </a:t>
            </a:r>
            <a:endParaRPr lang="en-GB" altLang="zh-CN" sz="1200" dirty="0">
              <a:solidFill>
                <a:srgbClr val="0033B3"/>
              </a:solidFill>
            </a:endParaRPr>
          </a:p>
          <a:p>
            <a:pPr>
              <a:defRPr/>
            </a:pPr>
            <a:r>
              <a:rPr lang="en-GB" altLang="zh-CN" sz="1200" dirty="0">
                <a:solidFill>
                  <a:srgbClr val="0033B3"/>
                </a:solidFill>
                <a:effectLst/>
              </a:rPr>
              <a:t>def </a:t>
            </a:r>
            <a:r>
              <a:rPr lang="en-GB" altLang="zh-CN" sz="1200" dirty="0">
                <a:solidFill>
                  <a:srgbClr val="00627A"/>
                </a:solidFill>
                <a:effectLst/>
              </a:rPr>
              <a:t>dm01_</a:t>
            </a:r>
            <a:r>
              <a:rPr lang="zh-CN" altLang="en-US" sz="1200" dirty="0">
                <a:solidFill>
                  <a:srgbClr val="00627A"/>
                </a:solidFill>
                <a:effectLst/>
              </a:rPr>
              <a:t>混淆矩阵四个指标</a:t>
            </a:r>
            <a:r>
              <a:rPr lang="en-US" altLang="zh-CN" sz="1200" dirty="0"/>
              <a:t>():</a:t>
            </a:r>
            <a:br>
              <a:rPr lang="en-US" altLang="zh-CN" sz="1200" dirty="0"/>
            </a:br>
            <a:r>
              <a:rPr lang="en-US" altLang="zh-CN" sz="1200" dirty="0"/>
              <a:t>    </a:t>
            </a:r>
            <a:r>
              <a:rPr lang="en-US" altLang="zh-CN" sz="1200" i="1" dirty="0">
                <a:solidFill>
                  <a:srgbClr val="8C8C8C"/>
                </a:solidFill>
                <a:effectLst/>
              </a:rPr>
              <a:t># </a:t>
            </a:r>
            <a:r>
              <a:rPr lang="zh-CN" altLang="en-US" sz="1200" i="1" dirty="0">
                <a:solidFill>
                  <a:srgbClr val="8C8C8C"/>
                </a:solidFill>
                <a:effectLst/>
              </a:rPr>
              <a:t>样本集中共有</a:t>
            </a:r>
            <a:r>
              <a:rPr lang="en-US" altLang="zh-CN" sz="1200" i="1" dirty="0">
                <a:solidFill>
                  <a:srgbClr val="8C8C8C"/>
                </a:solidFill>
                <a:effectLst/>
              </a:rPr>
              <a:t>6</a:t>
            </a:r>
            <a:r>
              <a:rPr lang="zh-CN" altLang="en-US" sz="1200" i="1" dirty="0">
                <a:solidFill>
                  <a:srgbClr val="8C8C8C"/>
                </a:solidFill>
                <a:effectLst/>
              </a:rPr>
              <a:t>个恶性肿瘤样本</a:t>
            </a:r>
            <a:r>
              <a:rPr lang="en-US" altLang="zh-CN" sz="1200" i="1" dirty="0">
                <a:solidFill>
                  <a:srgbClr val="8C8C8C"/>
                </a:solidFill>
                <a:effectLst/>
              </a:rPr>
              <a:t>, 4</a:t>
            </a:r>
            <a:r>
              <a:rPr lang="zh-CN" altLang="en-US" sz="1200" i="1" dirty="0">
                <a:solidFill>
                  <a:srgbClr val="8C8C8C"/>
                </a:solidFill>
                <a:effectLst/>
              </a:rPr>
              <a:t>个良性肿瘤样本</a:t>
            </a:r>
            <a:br>
              <a:rPr lang="zh-CN" altLang="en-US" sz="1200" i="1" dirty="0">
                <a:solidFill>
                  <a:srgbClr val="8C8C8C"/>
                </a:solidFill>
                <a:effectLst/>
              </a:rPr>
            </a:br>
            <a:r>
              <a:rPr lang="zh-CN" altLang="en-US" sz="1200" i="1" dirty="0">
                <a:solidFill>
                  <a:srgbClr val="8C8C8C"/>
                </a:solidFill>
                <a:effectLst/>
              </a:rPr>
              <a:t>    </a:t>
            </a:r>
            <a:r>
              <a:rPr lang="en-GB" altLang="zh-CN" sz="1200" dirty="0" err="1"/>
              <a:t>y_true</a:t>
            </a:r>
            <a:r>
              <a:rPr lang="en-GB" altLang="zh-CN" sz="1200" dirty="0"/>
              <a:t> = [</a:t>
            </a:r>
            <a:r>
              <a:rPr lang="en-GB" altLang="zh-CN" sz="1200" dirty="0">
                <a:solidFill>
                  <a:srgbClr val="067D17"/>
                </a:solidFill>
                <a:effectLst/>
              </a:rPr>
              <a:t>“</a:t>
            </a:r>
            <a:r>
              <a:rPr lang="zh-CN" altLang="en-US" sz="1200" dirty="0">
                <a:solidFill>
                  <a:srgbClr val="067D17"/>
                </a:solidFill>
                <a:effectLst/>
              </a:rPr>
              <a:t>恶性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”</a:t>
            </a:r>
            <a:r>
              <a:rPr lang="en-US" altLang="zh-CN" sz="1200" dirty="0"/>
              <a:t>, 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“</a:t>
            </a:r>
            <a:r>
              <a:rPr lang="zh-CN" altLang="en-US" sz="1200" dirty="0">
                <a:solidFill>
                  <a:srgbClr val="067D17"/>
                </a:solidFill>
                <a:effectLst/>
              </a:rPr>
              <a:t>恶性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”</a:t>
            </a:r>
            <a:r>
              <a:rPr lang="en-US" altLang="zh-CN" sz="1200" dirty="0"/>
              <a:t>, 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“</a:t>
            </a:r>
            <a:r>
              <a:rPr lang="zh-CN" altLang="en-US" sz="1200" dirty="0">
                <a:solidFill>
                  <a:srgbClr val="067D17"/>
                </a:solidFill>
                <a:effectLst/>
              </a:rPr>
              <a:t>恶性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”</a:t>
            </a:r>
            <a:r>
              <a:rPr lang="en-US" altLang="zh-CN" sz="1200" dirty="0"/>
              <a:t>, 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“</a:t>
            </a:r>
            <a:r>
              <a:rPr lang="zh-CN" altLang="en-US" sz="1200" dirty="0">
                <a:solidFill>
                  <a:srgbClr val="067D17"/>
                </a:solidFill>
                <a:effectLst/>
              </a:rPr>
              <a:t>恶性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”</a:t>
            </a:r>
            <a:r>
              <a:rPr lang="en-US" altLang="zh-CN" sz="1200" dirty="0"/>
              <a:t>, 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“</a:t>
            </a:r>
            <a:r>
              <a:rPr lang="zh-CN" altLang="en-US" sz="1200" dirty="0">
                <a:solidFill>
                  <a:srgbClr val="067D17"/>
                </a:solidFill>
                <a:effectLst/>
              </a:rPr>
              <a:t>恶性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”</a:t>
            </a:r>
            <a:r>
              <a:rPr lang="en-US" altLang="zh-CN" sz="1200" dirty="0"/>
              <a:t>, 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“</a:t>
            </a:r>
            <a:r>
              <a:rPr lang="zh-CN" altLang="en-US" sz="1200" dirty="0">
                <a:solidFill>
                  <a:srgbClr val="067D17"/>
                </a:solidFill>
                <a:effectLst/>
              </a:rPr>
              <a:t>恶性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”</a:t>
            </a:r>
            <a:r>
              <a:rPr lang="en-US" altLang="zh-CN" sz="1200" dirty="0"/>
              <a:t>, 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“</a:t>
            </a:r>
            <a:r>
              <a:rPr lang="zh-CN" altLang="en-US" sz="1200" dirty="0">
                <a:solidFill>
                  <a:srgbClr val="067D17"/>
                </a:solidFill>
                <a:effectLst/>
              </a:rPr>
              <a:t>良性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”</a:t>
            </a:r>
            <a:r>
              <a:rPr lang="en-US" altLang="zh-CN" sz="1200" dirty="0"/>
              <a:t>, 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“</a:t>
            </a:r>
            <a:r>
              <a:rPr lang="zh-CN" altLang="en-US" sz="1200" dirty="0">
                <a:solidFill>
                  <a:srgbClr val="067D17"/>
                </a:solidFill>
                <a:effectLst/>
              </a:rPr>
              <a:t>良性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”</a:t>
            </a:r>
            <a:r>
              <a:rPr lang="en-US" altLang="zh-CN" sz="1200" dirty="0"/>
              <a:t>, 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“</a:t>
            </a:r>
            <a:r>
              <a:rPr lang="zh-CN" altLang="en-US" sz="1200" dirty="0">
                <a:solidFill>
                  <a:srgbClr val="067D17"/>
                </a:solidFill>
                <a:effectLst/>
              </a:rPr>
              <a:t>良性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”</a:t>
            </a:r>
            <a:r>
              <a:rPr lang="en-US" altLang="zh-CN" sz="1200" dirty="0"/>
              <a:t>, 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“</a:t>
            </a:r>
            <a:r>
              <a:rPr lang="zh-CN" altLang="en-US" sz="1200" dirty="0">
                <a:solidFill>
                  <a:srgbClr val="067D17"/>
                </a:solidFill>
                <a:effectLst/>
              </a:rPr>
              <a:t>良性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”</a:t>
            </a:r>
            <a:r>
              <a:rPr lang="en-US" altLang="zh-CN" sz="1200" dirty="0"/>
              <a:t>]</a:t>
            </a:r>
            <a:br>
              <a:rPr lang="en-US" altLang="zh-CN" sz="1200" dirty="0"/>
            </a:br>
            <a:br>
              <a:rPr lang="en-US" altLang="zh-CN" sz="1200" dirty="0"/>
            </a:br>
            <a:r>
              <a:rPr lang="en-US" altLang="zh-CN" sz="1200" dirty="0"/>
              <a:t>    </a:t>
            </a:r>
            <a:r>
              <a:rPr lang="en-GB" altLang="zh-CN" sz="1200" dirty="0"/>
              <a:t>labels = [</a:t>
            </a:r>
            <a:r>
              <a:rPr lang="en-GB" altLang="zh-CN" sz="1200" dirty="0">
                <a:solidFill>
                  <a:srgbClr val="067D17"/>
                </a:solidFill>
                <a:effectLst/>
              </a:rPr>
              <a:t>“</a:t>
            </a:r>
            <a:r>
              <a:rPr lang="zh-CN" altLang="en-US" sz="1200" dirty="0">
                <a:solidFill>
                  <a:srgbClr val="067D17"/>
                </a:solidFill>
                <a:effectLst/>
              </a:rPr>
              <a:t>恶性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”</a:t>
            </a:r>
            <a:r>
              <a:rPr lang="en-US" altLang="zh-CN" sz="1200" dirty="0"/>
              <a:t>, 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“</a:t>
            </a:r>
            <a:r>
              <a:rPr lang="zh-CN" altLang="en-US" sz="1200" dirty="0">
                <a:solidFill>
                  <a:srgbClr val="067D17"/>
                </a:solidFill>
                <a:effectLst/>
              </a:rPr>
              <a:t>良性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”</a:t>
            </a:r>
            <a:r>
              <a:rPr lang="en-US" altLang="zh-CN" sz="1200" dirty="0"/>
              <a:t>]</a:t>
            </a:r>
            <a:br>
              <a:rPr lang="en-US" altLang="zh-CN" sz="1200" dirty="0"/>
            </a:br>
            <a:r>
              <a:rPr lang="en-US" altLang="zh-CN" sz="1200" dirty="0"/>
              <a:t>    </a:t>
            </a:r>
            <a:r>
              <a:rPr lang="en-GB" altLang="zh-CN" sz="1200" dirty="0" err="1"/>
              <a:t>dataframe_labels</a:t>
            </a:r>
            <a:r>
              <a:rPr lang="en-GB" altLang="zh-CN" sz="1200" dirty="0"/>
              <a:t> = [</a:t>
            </a:r>
            <a:r>
              <a:rPr lang="en-GB" altLang="zh-CN" sz="1200" dirty="0">
                <a:solidFill>
                  <a:srgbClr val="067D17"/>
                </a:solidFill>
                <a:effectLst/>
              </a:rPr>
              <a:t>“</a:t>
            </a:r>
            <a:r>
              <a:rPr lang="zh-CN" altLang="en-US" sz="1200" dirty="0">
                <a:solidFill>
                  <a:srgbClr val="067D17"/>
                </a:solidFill>
                <a:effectLst/>
              </a:rPr>
              <a:t>恶性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(</a:t>
            </a:r>
            <a:r>
              <a:rPr lang="zh-CN" altLang="en-US" sz="1200" dirty="0">
                <a:solidFill>
                  <a:srgbClr val="067D17"/>
                </a:solidFill>
                <a:effectLst/>
              </a:rPr>
              <a:t>正例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)”</a:t>
            </a:r>
            <a:r>
              <a:rPr lang="en-US" altLang="zh-CN" sz="1200" dirty="0"/>
              <a:t>, 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“</a:t>
            </a:r>
            <a:r>
              <a:rPr lang="zh-CN" altLang="en-US" sz="1200" dirty="0">
                <a:solidFill>
                  <a:srgbClr val="067D17"/>
                </a:solidFill>
                <a:effectLst/>
              </a:rPr>
              <a:t>良性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(</a:t>
            </a:r>
            <a:r>
              <a:rPr lang="zh-CN" altLang="en-US" sz="1200" dirty="0">
                <a:solidFill>
                  <a:srgbClr val="067D17"/>
                </a:solidFill>
                <a:effectLst/>
              </a:rPr>
              <a:t>反例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)”</a:t>
            </a:r>
            <a:r>
              <a:rPr lang="en-US" altLang="zh-CN" sz="1200" dirty="0"/>
              <a:t>]</a:t>
            </a:r>
            <a:br>
              <a:rPr lang="en-US" altLang="zh-CN" sz="1200" dirty="0"/>
            </a:br>
            <a:br>
              <a:rPr lang="en-US" altLang="zh-CN" sz="1200" dirty="0"/>
            </a:br>
            <a:r>
              <a:rPr lang="en-US" altLang="zh-CN" sz="1200" dirty="0"/>
              <a:t>    </a:t>
            </a:r>
            <a:r>
              <a:rPr lang="en-US" altLang="zh-CN" sz="1200" i="1" dirty="0">
                <a:solidFill>
                  <a:srgbClr val="8C8C8C"/>
                </a:solidFill>
                <a:effectLst/>
              </a:rPr>
              <a:t># 1. </a:t>
            </a:r>
            <a:r>
              <a:rPr lang="zh-CN" altLang="en-US" sz="1200" i="1" dirty="0">
                <a:solidFill>
                  <a:srgbClr val="8C8C8C"/>
                </a:solidFill>
                <a:effectLst/>
              </a:rPr>
              <a:t>模型 </a:t>
            </a:r>
            <a:r>
              <a:rPr lang="en-GB" altLang="zh-CN" sz="1200" i="1" dirty="0">
                <a:solidFill>
                  <a:srgbClr val="8C8C8C"/>
                </a:solidFill>
                <a:effectLst/>
              </a:rPr>
              <a:t>A: </a:t>
            </a:r>
            <a:r>
              <a:rPr lang="zh-CN" altLang="en-US" sz="1200" i="1" dirty="0">
                <a:solidFill>
                  <a:srgbClr val="8C8C8C"/>
                </a:solidFill>
                <a:effectLst/>
              </a:rPr>
              <a:t>预测对了</a:t>
            </a:r>
            <a:r>
              <a:rPr lang="en-US" altLang="zh-CN" sz="1200" i="1" dirty="0">
                <a:solidFill>
                  <a:srgbClr val="8C8C8C"/>
                </a:solidFill>
                <a:effectLst/>
              </a:rPr>
              <a:t>3</a:t>
            </a:r>
            <a:r>
              <a:rPr lang="zh-CN" altLang="en-US" sz="1200" i="1" dirty="0">
                <a:solidFill>
                  <a:srgbClr val="8C8C8C"/>
                </a:solidFill>
                <a:effectLst/>
              </a:rPr>
              <a:t>个恶性肿瘤样本</a:t>
            </a:r>
            <a:r>
              <a:rPr lang="en-US" altLang="zh-CN" sz="1200" i="1" dirty="0">
                <a:solidFill>
                  <a:srgbClr val="8C8C8C"/>
                </a:solidFill>
                <a:effectLst/>
              </a:rPr>
              <a:t>, 4</a:t>
            </a:r>
            <a:r>
              <a:rPr lang="zh-CN" altLang="en-US" sz="1200" i="1" dirty="0">
                <a:solidFill>
                  <a:srgbClr val="8C8C8C"/>
                </a:solidFill>
                <a:effectLst/>
              </a:rPr>
              <a:t>个良性肿瘤样本</a:t>
            </a:r>
            <a:br>
              <a:rPr lang="zh-CN" altLang="en-US" sz="1200" i="1" dirty="0">
                <a:solidFill>
                  <a:srgbClr val="8C8C8C"/>
                </a:solidFill>
                <a:effectLst/>
              </a:rPr>
            </a:br>
            <a:r>
              <a:rPr lang="zh-CN" altLang="en-US" sz="1200" i="1" dirty="0">
                <a:solidFill>
                  <a:srgbClr val="8C8C8C"/>
                </a:solidFill>
                <a:effectLst/>
              </a:rPr>
              <a:t>    </a:t>
            </a:r>
            <a:r>
              <a:rPr lang="en-GB" altLang="zh-CN" sz="1200" dirty="0">
                <a:solidFill>
                  <a:srgbClr val="000080"/>
                </a:solidFill>
                <a:effectLst/>
              </a:rPr>
              <a:t>print</a:t>
            </a:r>
            <a:r>
              <a:rPr lang="en-GB" altLang="zh-CN" sz="1200" dirty="0"/>
              <a:t>(</a:t>
            </a:r>
            <a:r>
              <a:rPr lang="en-GB" altLang="zh-CN" sz="1200" dirty="0">
                <a:solidFill>
                  <a:srgbClr val="067D17"/>
                </a:solidFill>
                <a:effectLst/>
              </a:rPr>
              <a:t>“</a:t>
            </a:r>
            <a:r>
              <a:rPr lang="zh-CN" altLang="en-US" sz="1200" dirty="0">
                <a:solidFill>
                  <a:srgbClr val="067D17"/>
                </a:solidFill>
                <a:effectLst/>
              </a:rPr>
              <a:t>模型</a:t>
            </a:r>
            <a:r>
              <a:rPr lang="en-GB" altLang="zh-CN" sz="1200" dirty="0">
                <a:solidFill>
                  <a:srgbClr val="067D17"/>
                </a:solidFill>
                <a:effectLst/>
              </a:rPr>
              <a:t>A:”</a:t>
            </a:r>
            <a:r>
              <a:rPr lang="en-GB" altLang="zh-CN" sz="1200" dirty="0"/>
              <a:t>)</a:t>
            </a:r>
            <a:br>
              <a:rPr lang="en-GB" altLang="zh-CN" sz="1200" dirty="0"/>
            </a:br>
            <a:r>
              <a:rPr lang="en-GB" altLang="zh-CN" sz="1200" dirty="0"/>
              <a:t>    </a:t>
            </a:r>
            <a:r>
              <a:rPr lang="en-GB" altLang="zh-CN" sz="1200" dirty="0">
                <a:solidFill>
                  <a:srgbClr val="000080"/>
                </a:solidFill>
                <a:effectLst/>
              </a:rPr>
              <a:t>print</a:t>
            </a:r>
            <a:r>
              <a:rPr lang="en-GB" altLang="zh-CN" sz="1200" dirty="0"/>
              <a:t>(</a:t>
            </a:r>
            <a:r>
              <a:rPr lang="en-GB" altLang="zh-CN" sz="1200" dirty="0">
                <a:solidFill>
                  <a:srgbClr val="067D17"/>
                </a:solidFill>
                <a:effectLst/>
              </a:rPr>
              <a:t>“-” </a:t>
            </a:r>
            <a:r>
              <a:rPr lang="en-GB" altLang="zh-CN" sz="1200" dirty="0"/>
              <a:t>* </a:t>
            </a:r>
            <a:r>
              <a:rPr lang="en-GB" altLang="zh-CN" sz="1200" dirty="0">
                <a:solidFill>
                  <a:srgbClr val="1750EB"/>
                </a:solidFill>
                <a:effectLst/>
              </a:rPr>
              <a:t>13</a:t>
            </a:r>
            <a:r>
              <a:rPr lang="en-GB" altLang="zh-CN" sz="1200" dirty="0"/>
              <a:t>)</a:t>
            </a:r>
            <a:br>
              <a:rPr lang="en-GB" altLang="zh-CN" sz="1200" dirty="0"/>
            </a:br>
            <a:r>
              <a:rPr lang="en-GB" altLang="zh-CN" sz="1200" dirty="0"/>
              <a:t>    </a:t>
            </a:r>
            <a:r>
              <a:rPr lang="en-GB" altLang="zh-CN" sz="1200" dirty="0" err="1"/>
              <a:t>y_pred</a:t>
            </a:r>
            <a:r>
              <a:rPr lang="en-US" altLang="zh-CN" sz="1200" dirty="0"/>
              <a:t>1</a:t>
            </a:r>
            <a:r>
              <a:rPr lang="en-GB" altLang="zh-CN" sz="1200" dirty="0"/>
              <a:t>= [</a:t>
            </a:r>
            <a:r>
              <a:rPr lang="en-GB" altLang="zh-CN" sz="1200" dirty="0">
                <a:solidFill>
                  <a:srgbClr val="067D17"/>
                </a:solidFill>
                <a:effectLst/>
              </a:rPr>
              <a:t>“</a:t>
            </a:r>
            <a:r>
              <a:rPr lang="zh-CN" altLang="en-US" sz="1200" dirty="0">
                <a:solidFill>
                  <a:srgbClr val="067D17"/>
                </a:solidFill>
                <a:effectLst/>
              </a:rPr>
              <a:t>恶性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”</a:t>
            </a:r>
            <a:r>
              <a:rPr lang="en-US" altLang="zh-CN" sz="1200" dirty="0"/>
              <a:t>, 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“</a:t>
            </a:r>
            <a:r>
              <a:rPr lang="zh-CN" altLang="en-US" sz="1200" dirty="0">
                <a:solidFill>
                  <a:srgbClr val="067D17"/>
                </a:solidFill>
                <a:effectLst/>
              </a:rPr>
              <a:t>恶性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”</a:t>
            </a:r>
            <a:r>
              <a:rPr lang="en-US" altLang="zh-CN" sz="1200" dirty="0"/>
              <a:t>, 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“</a:t>
            </a:r>
            <a:r>
              <a:rPr lang="zh-CN" altLang="en-US" sz="1200" dirty="0">
                <a:solidFill>
                  <a:srgbClr val="067D17"/>
                </a:solidFill>
                <a:effectLst/>
              </a:rPr>
              <a:t>恶性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”</a:t>
            </a:r>
            <a:r>
              <a:rPr lang="en-US" altLang="zh-CN" sz="1200" dirty="0"/>
              <a:t>, 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“</a:t>
            </a:r>
            <a:r>
              <a:rPr lang="zh-CN" altLang="en-US" sz="1200" dirty="0">
                <a:solidFill>
                  <a:srgbClr val="067D17"/>
                </a:solidFill>
                <a:effectLst/>
              </a:rPr>
              <a:t>良性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”</a:t>
            </a:r>
            <a:r>
              <a:rPr lang="en-US" altLang="zh-CN" sz="1200" dirty="0"/>
              <a:t>, 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“</a:t>
            </a:r>
            <a:r>
              <a:rPr lang="zh-CN" altLang="en-US" sz="1200" dirty="0">
                <a:solidFill>
                  <a:srgbClr val="067D17"/>
                </a:solidFill>
                <a:effectLst/>
              </a:rPr>
              <a:t>良性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”</a:t>
            </a:r>
            <a:r>
              <a:rPr lang="en-US" altLang="zh-CN" sz="1200" dirty="0"/>
              <a:t>, 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“</a:t>
            </a:r>
            <a:r>
              <a:rPr lang="zh-CN" altLang="en-US" sz="1200" dirty="0">
                <a:solidFill>
                  <a:srgbClr val="067D17"/>
                </a:solidFill>
                <a:effectLst/>
              </a:rPr>
              <a:t>良性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”</a:t>
            </a:r>
            <a:r>
              <a:rPr lang="en-US" altLang="zh-CN" sz="1200" dirty="0"/>
              <a:t>, 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“</a:t>
            </a:r>
            <a:r>
              <a:rPr lang="zh-CN" altLang="en-US" sz="1200" dirty="0">
                <a:solidFill>
                  <a:srgbClr val="067D17"/>
                </a:solidFill>
                <a:effectLst/>
              </a:rPr>
              <a:t>良性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”</a:t>
            </a:r>
            <a:r>
              <a:rPr lang="en-US" altLang="zh-CN" sz="1200" dirty="0"/>
              <a:t>, 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“</a:t>
            </a:r>
            <a:r>
              <a:rPr lang="zh-CN" altLang="en-US" sz="1200" dirty="0">
                <a:solidFill>
                  <a:srgbClr val="067D17"/>
                </a:solidFill>
                <a:effectLst/>
              </a:rPr>
              <a:t>良性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”</a:t>
            </a:r>
            <a:r>
              <a:rPr lang="en-US" altLang="zh-CN" sz="1200" dirty="0"/>
              <a:t>, 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“</a:t>
            </a:r>
            <a:r>
              <a:rPr lang="zh-CN" altLang="en-US" sz="1200" dirty="0">
                <a:solidFill>
                  <a:srgbClr val="067D17"/>
                </a:solidFill>
                <a:effectLst/>
              </a:rPr>
              <a:t>良性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”</a:t>
            </a:r>
            <a:r>
              <a:rPr lang="en-US" altLang="zh-CN" sz="1200" dirty="0"/>
              <a:t>, 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“</a:t>
            </a:r>
            <a:r>
              <a:rPr lang="zh-CN" altLang="en-US" sz="1200" dirty="0">
                <a:solidFill>
                  <a:srgbClr val="067D17"/>
                </a:solidFill>
                <a:effectLst/>
              </a:rPr>
              <a:t>良性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”</a:t>
            </a:r>
            <a:r>
              <a:rPr lang="en-US" altLang="zh-CN" sz="1200" dirty="0"/>
              <a:t>]</a:t>
            </a:r>
            <a:br>
              <a:rPr lang="en-US" altLang="zh-CN" sz="1200" dirty="0"/>
            </a:br>
            <a:r>
              <a:rPr lang="en-US" altLang="zh-CN" sz="1200" dirty="0"/>
              <a:t>    </a:t>
            </a:r>
            <a:r>
              <a:rPr lang="en-GB" altLang="zh-CN" sz="1200" dirty="0"/>
              <a:t>result = </a:t>
            </a:r>
            <a:r>
              <a:rPr lang="en-GB" altLang="zh-CN" sz="1200" dirty="0" err="1"/>
              <a:t>confusion_matrix</a:t>
            </a:r>
            <a:r>
              <a:rPr lang="en-GB" altLang="zh-CN" sz="1200" dirty="0"/>
              <a:t>(</a:t>
            </a:r>
            <a:r>
              <a:rPr lang="en-GB" altLang="zh-CN" sz="1200" dirty="0" err="1"/>
              <a:t>y_true</a:t>
            </a:r>
            <a:r>
              <a:rPr lang="en-GB" altLang="zh-CN" sz="1200" dirty="0"/>
              <a:t>, </a:t>
            </a:r>
            <a:r>
              <a:rPr lang="en-GB" altLang="zh-CN" sz="1200" dirty="0" err="1"/>
              <a:t>y_pred</a:t>
            </a:r>
            <a:r>
              <a:rPr lang="en-GB" altLang="zh-CN" sz="1200" dirty="0"/>
              <a:t>,</a:t>
            </a:r>
            <a:r>
              <a:rPr lang="en-US" altLang="zh-CN" sz="1200" dirty="0"/>
              <a:t>1</a:t>
            </a:r>
            <a:r>
              <a:rPr lang="en-GB" altLang="zh-CN" sz="1200" dirty="0"/>
              <a:t> </a:t>
            </a:r>
            <a:r>
              <a:rPr lang="en-GB" altLang="zh-CN" sz="1200" dirty="0">
                <a:solidFill>
                  <a:srgbClr val="660099"/>
                </a:solidFill>
                <a:effectLst/>
              </a:rPr>
              <a:t>labels</a:t>
            </a:r>
            <a:r>
              <a:rPr lang="en-GB" altLang="zh-CN" sz="1200" dirty="0"/>
              <a:t>=labels)</a:t>
            </a:r>
            <a:br>
              <a:rPr lang="en-GB" altLang="zh-CN" sz="1200" dirty="0"/>
            </a:br>
            <a:r>
              <a:rPr lang="en-GB" altLang="zh-CN" sz="1200" dirty="0"/>
              <a:t>    </a:t>
            </a:r>
            <a:r>
              <a:rPr lang="en-GB" altLang="zh-CN" sz="1200" dirty="0">
                <a:solidFill>
                  <a:srgbClr val="000080"/>
                </a:solidFill>
                <a:effectLst/>
              </a:rPr>
              <a:t>print</a:t>
            </a:r>
            <a:r>
              <a:rPr lang="en-GB" altLang="zh-CN" sz="1200" dirty="0"/>
              <a:t>(</a:t>
            </a:r>
            <a:r>
              <a:rPr lang="en-GB" altLang="zh-CN" sz="1200" dirty="0" err="1"/>
              <a:t>pd.DataFrame</a:t>
            </a:r>
            <a:r>
              <a:rPr lang="en-GB" altLang="zh-CN" sz="1200" dirty="0"/>
              <a:t>(result, </a:t>
            </a:r>
            <a:r>
              <a:rPr lang="en-GB" altLang="zh-CN" sz="1200" dirty="0">
                <a:solidFill>
                  <a:srgbClr val="660099"/>
                </a:solidFill>
                <a:effectLst/>
              </a:rPr>
              <a:t>columns</a:t>
            </a:r>
            <a:r>
              <a:rPr lang="en-GB" altLang="zh-CN" sz="1200" dirty="0"/>
              <a:t>=</a:t>
            </a:r>
            <a:r>
              <a:rPr lang="en-GB" altLang="zh-CN" sz="1200" dirty="0" err="1"/>
              <a:t>dataframe_labels</a:t>
            </a:r>
            <a:r>
              <a:rPr lang="en-GB" altLang="zh-CN" sz="1200" dirty="0"/>
              <a:t>,  </a:t>
            </a:r>
            <a:r>
              <a:rPr lang="en-GB" altLang="zh-CN" sz="1200" dirty="0">
                <a:solidFill>
                  <a:srgbClr val="660099"/>
                </a:solidFill>
                <a:effectLst/>
              </a:rPr>
              <a:t>index</a:t>
            </a:r>
            <a:r>
              <a:rPr lang="en-GB" altLang="zh-CN" sz="1200" dirty="0"/>
              <a:t>=</a:t>
            </a:r>
            <a:r>
              <a:rPr lang="en-GB" altLang="zh-CN" sz="1200" dirty="0" err="1"/>
              <a:t>dataframe_labels</a:t>
            </a:r>
            <a:r>
              <a:rPr lang="en-GB" altLang="zh-CN" sz="1200" dirty="0"/>
              <a:t>))</a:t>
            </a:r>
            <a:br>
              <a:rPr lang="en-GB" altLang="zh-CN" sz="1200" dirty="0"/>
            </a:br>
            <a:br>
              <a:rPr lang="en-GB" altLang="zh-CN" sz="1200" dirty="0"/>
            </a:br>
            <a:r>
              <a:rPr lang="en-GB" altLang="zh-CN" sz="1200" dirty="0"/>
              <a:t>    </a:t>
            </a:r>
            <a:r>
              <a:rPr lang="en-GB" altLang="zh-CN" sz="1200" i="1" dirty="0">
                <a:solidFill>
                  <a:srgbClr val="8C8C8C"/>
                </a:solidFill>
                <a:effectLst/>
              </a:rPr>
              <a:t># 2. </a:t>
            </a:r>
            <a:r>
              <a:rPr lang="zh-CN" altLang="en-US" sz="1200" i="1" dirty="0">
                <a:solidFill>
                  <a:srgbClr val="8C8C8C"/>
                </a:solidFill>
                <a:effectLst/>
              </a:rPr>
              <a:t>模型 </a:t>
            </a:r>
            <a:r>
              <a:rPr lang="en-GB" altLang="zh-CN" sz="1200" i="1" dirty="0">
                <a:solidFill>
                  <a:srgbClr val="8C8C8C"/>
                </a:solidFill>
                <a:effectLst/>
              </a:rPr>
              <a:t>B: </a:t>
            </a:r>
            <a:r>
              <a:rPr lang="zh-CN" altLang="en-US" sz="1200" i="1" dirty="0">
                <a:solidFill>
                  <a:srgbClr val="8C8C8C"/>
                </a:solidFill>
                <a:effectLst/>
              </a:rPr>
              <a:t>预测对了</a:t>
            </a:r>
            <a:r>
              <a:rPr lang="en-US" altLang="zh-CN" sz="1200" i="1" dirty="0">
                <a:solidFill>
                  <a:srgbClr val="8C8C8C"/>
                </a:solidFill>
                <a:effectLst/>
              </a:rPr>
              <a:t>6</a:t>
            </a:r>
            <a:r>
              <a:rPr lang="zh-CN" altLang="en-US" sz="1200" i="1" dirty="0">
                <a:solidFill>
                  <a:srgbClr val="8C8C8C"/>
                </a:solidFill>
                <a:effectLst/>
              </a:rPr>
              <a:t>个恶性肿瘤样本</a:t>
            </a:r>
            <a:r>
              <a:rPr lang="en-US" altLang="zh-CN" sz="1200" i="1" dirty="0">
                <a:solidFill>
                  <a:srgbClr val="8C8C8C"/>
                </a:solidFill>
                <a:effectLst/>
              </a:rPr>
              <a:t>, 1</a:t>
            </a:r>
            <a:r>
              <a:rPr lang="zh-CN" altLang="en-US" sz="1200" i="1" dirty="0">
                <a:solidFill>
                  <a:srgbClr val="8C8C8C"/>
                </a:solidFill>
                <a:effectLst/>
              </a:rPr>
              <a:t>个良性肿瘤样本</a:t>
            </a:r>
            <a:br>
              <a:rPr lang="zh-CN" altLang="en-US" sz="1200" i="1" dirty="0">
                <a:solidFill>
                  <a:srgbClr val="8C8C8C"/>
                </a:solidFill>
                <a:effectLst/>
              </a:rPr>
            </a:br>
            <a:r>
              <a:rPr lang="zh-CN" altLang="en-US" sz="1200" i="1" dirty="0">
                <a:solidFill>
                  <a:srgbClr val="8C8C8C"/>
                </a:solidFill>
                <a:effectLst/>
              </a:rPr>
              <a:t>    </a:t>
            </a:r>
            <a:r>
              <a:rPr lang="en-GB" altLang="zh-CN" sz="1200" dirty="0">
                <a:solidFill>
                  <a:srgbClr val="000080"/>
                </a:solidFill>
                <a:effectLst/>
              </a:rPr>
              <a:t>print</a:t>
            </a:r>
            <a:r>
              <a:rPr lang="en-GB" altLang="zh-CN" sz="1200" dirty="0"/>
              <a:t>(</a:t>
            </a:r>
            <a:r>
              <a:rPr lang="en-GB" altLang="zh-CN" sz="1200" dirty="0">
                <a:solidFill>
                  <a:srgbClr val="067D17"/>
                </a:solidFill>
                <a:effectLst/>
              </a:rPr>
              <a:t>“</a:t>
            </a:r>
            <a:r>
              <a:rPr lang="zh-CN" altLang="en-US" sz="1200" dirty="0">
                <a:solidFill>
                  <a:srgbClr val="067D17"/>
                </a:solidFill>
                <a:effectLst/>
              </a:rPr>
              <a:t>模型</a:t>
            </a:r>
            <a:r>
              <a:rPr lang="en-GB" altLang="zh-CN" sz="1200" dirty="0">
                <a:solidFill>
                  <a:srgbClr val="067D17"/>
                </a:solidFill>
                <a:effectLst/>
              </a:rPr>
              <a:t>B:”</a:t>
            </a:r>
            <a:r>
              <a:rPr lang="en-GB" altLang="zh-CN" sz="1200" dirty="0"/>
              <a:t>)</a:t>
            </a:r>
            <a:br>
              <a:rPr lang="en-GB" altLang="zh-CN" sz="1200" dirty="0"/>
            </a:br>
            <a:r>
              <a:rPr lang="en-GB" altLang="zh-CN" sz="1200" dirty="0"/>
              <a:t>    </a:t>
            </a:r>
            <a:r>
              <a:rPr lang="en-GB" altLang="zh-CN" sz="1200" dirty="0">
                <a:solidFill>
                  <a:srgbClr val="000080"/>
                </a:solidFill>
                <a:effectLst/>
              </a:rPr>
              <a:t>print</a:t>
            </a:r>
            <a:r>
              <a:rPr lang="en-GB" altLang="zh-CN" sz="1200" dirty="0"/>
              <a:t>(</a:t>
            </a:r>
            <a:r>
              <a:rPr lang="en-GB" altLang="zh-CN" sz="1200" dirty="0">
                <a:solidFill>
                  <a:srgbClr val="067D17"/>
                </a:solidFill>
                <a:effectLst/>
              </a:rPr>
              <a:t>“-” </a:t>
            </a:r>
            <a:r>
              <a:rPr lang="en-GB" altLang="zh-CN" sz="1200" dirty="0"/>
              <a:t>* </a:t>
            </a:r>
            <a:r>
              <a:rPr lang="en-GB" altLang="zh-CN" sz="1200" dirty="0">
                <a:solidFill>
                  <a:srgbClr val="1750EB"/>
                </a:solidFill>
                <a:effectLst/>
              </a:rPr>
              <a:t>13</a:t>
            </a:r>
            <a:r>
              <a:rPr lang="en-GB" altLang="zh-CN" sz="1200" dirty="0"/>
              <a:t>)</a:t>
            </a:r>
            <a:br>
              <a:rPr lang="en-GB" altLang="zh-CN" sz="1200" dirty="0"/>
            </a:br>
            <a:r>
              <a:rPr lang="en-GB" altLang="zh-CN" sz="1200" dirty="0"/>
              <a:t>    </a:t>
            </a:r>
            <a:r>
              <a:rPr lang="en-GB" altLang="zh-CN" sz="1200" dirty="0" err="1"/>
              <a:t>y_pred</a:t>
            </a:r>
            <a:r>
              <a:rPr lang="en-US" altLang="zh-CN" sz="1200" dirty="0"/>
              <a:t>2</a:t>
            </a:r>
            <a:r>
              <a:rPr lang="en-GB" altLang="zh-CN" sz="1200" dirty="0"/>
              <a:t>= [</a:t>
            </a:r>
            <a:r>
              <a:rPr lang="en-GB" altLang="zh-CN" sz="1200" dirty="0">
                <a:solidFill>
                  <a:srgbClr val="067D17"/>
                </a:solidFill>
                <a:effectLst/>
              </a:rPr>
              <a:t>“</a:t>
            </a:r>
            <a:r>
              <a:rPr lang="zh-CN" altLang="en-US" sz="1200" dirty="0">
                <a:solidFill>
                  <a:srgbClr val="067D17"/>
                </a:solidFill>
                <a:effectLst/>
              </a:rPr>
              <a:t>恶性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”</a:t>
            </a:r>
            <a:r>
              <a:rPr lang="en-US" altLang="zh-CN" sz="1200" dirty="0"/>
              <a:t>, 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“</a:t>
            </a:r>
            <a:r>
              <a:rPr lang="zh-CN" altLang="en-US" sz="1200" dirty="0">
                <a:solidFill>
                  <a:srgbClr val="067D17"/>
                </a:solidFill>
                <a:effectLst/>
              </a:rPr>
              <a:t>恶性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”</a:t>
            </a:r>
            <a:r>
              <a:rPr lang="en-US" altLang="zh-CN" sz="1200" dirty="0"/>
              <a:t>, 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“</a:t>
            </a:r>
            <a:r>
              <a:rPr lang="zh-CN" altLang="en-US" sz="1200" dirty="0">
                <a:solidFill>
                  <a:srgbClr val="067D17"/>
                </a:solidFill>
                <a:effectLst/>
              </a:rPr>
              <a:t>恶性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”</a:t>
            </a:r>
            <a:r>
              <a:rPr lang="en-US" altLang="zh-CN" sz="1200" dirty="0"/>
              <a:t>, 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“</a:t>
            </a:r>
            <a:r>
              <a:rPr lang="zh-CN" altLang="en-US" sz="1200" dirty="0">
                <a:solidFill>
                  <a:srgbClr val="067D17"/>
                </a:solidFill>
                <a:effectLst/>
              </a:rPr>
              <a:t>恶性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”</a:t>
            </a:r>
            <a:r>
              <a:rPr lang="en-US" altLang="zh-CN" sz="1200" dirty="0"/>
              <a:t>, 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“</a:t>
            </a:r>
            <a:r>
              <a:rPr lang="zh-CN" altLang="en-US" sz="1200" dirty="0">
                <a:solidFill>
                  <a:srgbClr val="067D17"/>
                </a:solidFill>
                <a:effectLst/>
              </a:rPr>
              <a:t>恶性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”</a:t>
            </a:r>
            <a:r>
              <a:rPr lang="en-US" altLang="zh-CN" sz="1200" dirty="0"/>
              <a:t>, 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“</a:t>
            </a:r>
            <a:r>
              <a:rPr lang="zh-CN" altLang="en-US" sz="1200" dirty="0">
                <a:solidFill>
                  <a:srgbClr val="067D17"/>
                </a:solidFill>
                <a:effectLst/>
              </a:rPr>
              <a:t>恶性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”</a:t>
            </a:r>
            <a:r>
              <a:rPr lang="en-US" altLang="zh-CN" sz="1200" dirty="0"/>
              <a:t>, 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“</a:t>
            </a:r>
            <a:r>
              <a:rPr lang="zh-CN" altLang="en-US" sz="1200" dirty="0">
                <a:solidFill>
                  <a:srgbClr val="067D17"/>
                </a:solidFill>
                <a:effectLst/>
              </a:rPr>
              <a:t>恶性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”</a:t>
            </a:r>
            <a:r>
              <a:rPr lang="en-US" altLang="zh-CN" sz="1200" dirty="0"/>
              <a:t>, 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“</a:t>
            </a:r>
            <a:r>
              <a:rPr lang="zh-CN" altLang="en-US" sz="1200" dirty="0">
                <a:solidFill>
                  <a:srgbClr val="067D17"/>
                </a:solidFill>
                <a:effectLst/>
              </a:rPr>
              <a:t>恶性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”</a:t>
            </a:r>
            <a:r>
              <a:rPr lang="en-US" altLang="zh-CN" sz="1200" dirty="0"/>
              <a:t>, 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“</a:t>
            </a:r>
            <a:r>
              <a:rPr lang="zh-CN" altLang="en-US" sz="1200" dirty="0">
                <a:solidFill>
                  <a:srgbClr val="067D17"/>
                </a:solidFill>
                <a:effectLst/>
              </a:rPr>
              <a:t>恶性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”</a:t>
            </a:r>
            <a:r>
              <a:rPr lang="en-US" altLang="zh-CN" sz="1200" dirty="0"/>
              <a:t>, 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“</a:t>
            </a:r>
            <a:r>
              <a:rPr lang="zh-CN" altLang="en-US" sz="1200" dirty="0">
                <a:solidFill>
                  <a:srgbClr val="067D17"/>
                </a:solidFill>
                <a:effectLst/>
              </a:rPr>
              <a:t>良性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"</a:t>
            </a:r>
            <a:r>
              <a:rPr lang="en-US" altLang="zh-CN" sz="1200" dirty="0"/>
              <a:t>]</a:t>
            </a:r>
            <a:br>
              <a:rPr lang="en-US" altLang="zh-CN" sz="1200" dirty="0"/>
            </a:br>
            <a:br>
              <a:rPr lang="en-US" altLang="zh-CN" sz="1200" dirty="0"/>
            </a:br>
            <a:r>
              <a:rPr lang="en-US" altLang="zh-CN" sz="1200" dirty="0"/>
              <a:t>    </a:t>
            </a:r>
            <a:r>
              <a:rPr lang="en-GB" altLang="zh-CN" sz="1200" dirty="0"/>
              <a:t>result = </a:t>
            </a:r>
            <a:r>
              <a:rPr lang="en-GB" altLang="zh-CN" sz="1200" dirty="0" err="1"/>
              <a:t>confusion_matrix</a:t>
            </a:r>
            <a:r>
              <a:rPr lang="en-GB" altLang="zh-CN" sz="1200" dirty="0"/>
              <a:t>(</a:t>
            </a:r>
            <a:r>
              <a:rPr lang="en-GB" altLang="zh-CN" sz="1200" dirty="0" err="1"/>
              <a:t>y_true</a:t>
            </a:r>
            <a:r>
              <a:rPr lang="en-GB" altLang="zh-CN" sz="1200" dirty="0"/>
              <a:t>, </a:t>
            </a:r>
            <a:r>
              <a:rPr lang="en-GB" altLang="zh-CN" sz="1200" dirty="0" err="1"/>
              <a:t>y_pred</a:t>
            </a:r>
            <a:r>
              <a:rPr lang="en-US" altLang="zh-CN" sz="1200" dirty="0"/>
              <a:t>2</a:t>
            </a:r>
            <a:r>
              <a:rPr lang="en-GB" altLang="zh-CN" sz="1200" dirty="0"/>
              <a:t>, </a:t>
            </a:r>
            <a:r>
              <a:rPr lang="en-GB" altLang="zh-CN" sz="1200" dirty="0">
                <a:solidFill>
                  <a:srgbClr val="660099"/>
                </a:solidFill>
                <a:effectLst/>
              </a:rPr>
              <a:t>labels</a:t>
            </a:r>
            <a:r>
              <a:rPr lang="en-GB" altLang="zh-CN" sz="1200" dirty="0"/>
              <a:t>=labels)</a:t>
            </a:r>
            <a:br>
              <a:rPr lang="en-GB" altLang="zh-CN" sz="1200" dirty="0"/>
            </a:br>
            <a:r>
              <a:rPr lang="en-GB" altLang="zh-CN" sz="1200" dirty="0"/>
              <a:t>    </a:t>
            </a:r>
            <a:r>
              <a:rPr lang="en-GB" altLang="zh-CN" sz="1200" dirty="0">
                <a:solidFill>
                  <a:srgbClr val="000080"/>
                </a:solidFill>
                <a:effectLst/>
              </a:rPr>
              <a:t>print</a:t>
            </a:r>
            <a:r>
              <a:rPr lang="en-GB" altLang="zh-CN" sz="1200" dirty="0"/>
              <a:t>(</a:t>
            </a:r>
            <a:r>
              <a:rPr lang="en-GB" altLang="zh-CN" sz="1200" dirty="0" err="1"/>
              <a:t>pd.DataFrame</a:t>
            </a:r>
            <a:r>
              <a:rPr lang="en-GB" altLang="zh-CN" sz="1200" dirty="0"/>
              <a:t>(result,  </a:t>
            </a:r>
            <a:r>
              <a:rPr lang="en-GB" altLang="zh-CN" sz="1200" dirty="0">
                <a:solidFill>
                  <a:srgbClr val="660099"/>
                </a:solidFill>
                <a:effectLst/>
              </a:rPr>
              <a:t>columns</a:t>
            </a:r>
            <a:r>
              <a:rPr lang="en-GB" altLang="zh-CN" sz="1200" dirty="0"/>
              <a:t>=</a:t>
            </a:r>
            <a:r>
              <a:rPr lang="en-GB" altLang="zh-CN" sz="1200" dirty="0" err="1"/>
              <a:t>dataframe_labels</a:t>
            </a:r>
            <a:r>
              <a:rPr lang="zh-CN" altLang="en-US" sz="1200" dirty="0"/>
              <a:t>，</a:t>
            </a:r>
            <a:r>
              <a:rPr lang="en-GB" altLang="zh-CN" sz="1200" dirty="0"/>
              <a:t>  </a:t>
            </a:r>
            <a:r>
              <a:rPr lang="en-GB" altLang="zh-CN" sz="1200" dirty="0">
                <a:solidFill>
                  <a:srgbClr val="660099"/>
                </a:solidFill>
                <a:effectLst/>
              </a:rPr>
              <a:t>index</a:t>
            </a:r>
            <a:r>
              <a:rPr lang="en-GB" altLang="zh-CN" sz="1200" dirty="0"/>
              <a:t>=</a:t>
            </a:r>
            <a:r>
              <a:rPr lang="en-GB" altLang="zh-CN" sz="1200" dirty="0" err="1"/>
              <a:t>dataframe_labels</a:t>
            </a:r>
            <a:r>
              <a:rPr lang="en-GB" altLang="zh-CN" sz="1200" dirty="0"/>
              <a:t>))</a:t>
            </a:r>
            <a:endParaRPr lang="en-US" altLang="zh-CN" sz="1200" dirty="0">
              <a:solidFill>
                <a:srgbClr val="0033B3"/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10879" y="839979"/>
            <a:ext cx="6459803" cy="517190"/>
          </a:xfrm>
        </p:spPr>
        <p:txBody>
          <a:bodyPr/>
          <a:lstStyle/>
          <a:p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分类评估方法 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–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kumimoji="1" lang="zh-CN" altLang="en-US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精确率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、召回率、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F1</a:t>
            </a:r>
            <a:endParaRPr kumimoji="1"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4" name="文本占位符 2"/>
          <p:cNvSpPr txBox="1"/>
          <p:nvPr/>
        </p:nvSpPr>
        <p:spPr>
          <a:xfrm>
            <a:off x="1221659" y="1332437"/>
            <a:ext cx="6221360" cy="499578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zh-CN" altLang="en-US" dirty="0">
                <a:solidFill>
                  <a:prstClr val="black">
                    <a:lumMod val="85000"/>
                    <a:lumOff val="15000"/>
                  </a:prstClr>
                </a:solidFill>
                <a:latin typeface="Open Sans" panose="020B0606030504020204" pitchFamily="34" charset="0"/>
              </a:rPr>
              <a:t>精确率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Open Sans" panose="020B060603050402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</a:t>
            </a:r>
            <a:r>
              <a:rPr kumimoji="0" lang="en-GB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Open Sans" panose="020B060603050402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Precision)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Open Sans" panose="020B060603050402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endParaRPr kumimoji="0" lang="zh-CN" altLang="en-GB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文本框 1"/>
              <p:cNvSpPr txBox="1"/>
              <p:nvPr/>
            </p:nvSpPr>
            <p:spPr>
              <a:xfrm>
                <a:off x="2033971" y="1832015"/>
                <a:ext cx="5136712" cy="11652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  <a:defRPr/>
                </a:pPr>
                <a:r>
                  <a:rPr lang="zh-CN" altLang="en-US" sz="1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查准率，对正例样本的预测准确率。比如：把恶性肿瘤当做正例样本，想知道模型对恶性肿瘤的预测准确率。</a:t>
                </a:r>
                <a:endParaRPr lang="en-US" altLang="zh-CN" sz="14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  <a:defRPr/>
                </a:pPr>
                <a:r>
                  <a:rPr lang="zh-CN" altLang="en-US" sz="1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计算方法：</a:t>
                </a:r>
                <a:r>
                  <a:rPr lang="en-US" altLang="zh-CN" sz="1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P</a:t>
                </a:r>
                <a:r>
                  <a:rPr lang="zh-CN" altLang="en-US" sz="1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lang="en-US" altLang="zh-CN" sz="1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=</a:t>
                </a:r>
                <a:r>
                  <a:rPr lang="zh-CN" altLang="en-US" sz="1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1400" i="1" smtClean="0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altLang="zh-CN" sz="1400" i="1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TP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altLang="zh-CN" sz="1400" i="1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TP</m:t>
                        </m:r>
                        <m:r>
                          <a:rPr lang="en-US" altLang="zh-CN" sz="1400" b="0" i="1" smtClean="0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+</m:t>
                        </m:r>
                        <m:r>
                          <a:rPr lang="zh-CN" altLang="en-US" sz="1400" b="0" i="1" smtClean="0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zh-CN" sz="1400" i="1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F</m:t>
                        </m:r>
                        <m:r>
                          <m:rPr>
                            <m:sty m:val="p"/>
                          </m:rPr>
                          <a:rPr lang="en-US" altLang="zh-CN" sz="1400" i="1" smtClean="0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P</m:t>
                        </m:r>
                      </m:den>
                    </m:f>
                  </m:oMath>
                </a14:m>
                <a:endParaRPr lang="en-US" altLang="zh-CN" sz="1400" dirty="0">
                  <a:solidFill>
                    <a:schemeClr val="accent2">
                      <a:lumMod val="75000"/>
                    </a:schemeClr>
                  </a:solidFill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endParaRPr>
              </a:p>
            </p:txBody>
          </p:sp>
        </mc:Choice>
        <mc:Fallback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3971" y="1832015"/>
                <a:ext cx="5136712" cy="1165255"/>
              </a:xfrm>
              <a:prstGeom prst="rect">
                <a:avLst/>
              </a:prstGeom>
              <a:blipFill rotWithShape="1">
                <a:blip r:embed="rId1"/>
                <a:stretch>
                  <a:fillRect l="-1" t="-3" r="5" b="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0616" y="1211429"/>
            <a:ext cx="2968171" cy="183888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437640" y="4109720"/>
            <a:ext cx="4657725" cy="7372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模型</a:t>
            </a:r>
            <a:r>
              <a:rPr lang="en-US" altLang="zh-CN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A</a:t>
            </a:r>
            <a:r>
              <a:rPr lang="zh-CN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：预测对了 </a:t>
            </a:r>
            <a:r>
              <a:rPr lang="en-US" altLang="zh-CN" sz="1400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3 </a:t>
            </a:r>
            <a:r>
              <a:rPr lang="zh-CN" altLang="en-US" sz="1400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个恶性肿瘤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样本</a:t>
            </a:r>
            <a:r>
              <a:rPr lang="zh-CN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，</a:t>
            </a:r>
            <a:r>
              <a:rPr lang="en-US" altLang="zh-CN" sz="1400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4 </a:t>
            </a:r>
            <a:r>
              <a:rPr lang="zh-CN" altLang="en-US" sz="1400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个良性肿瘤</a:t>
            </a:r>
            <a:r>
              <a:rPr lang="zh-CN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样本</a:t>
            </a:r>
            <a:endParaRPr lang="en-US" altLang="zh-CN" sz="1400" dirty="0">
              <a:solidFill>
                <a:prstClr val="black">
                  <a:lumMod val="85000"/>
                  <a:lumOff val="15000"/>
                </a:prst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>
              <a:lnSpc>
                <a:spcPct val="150000"/>
              </a:lnSpc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请计算：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TP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、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FN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、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FP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、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TN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667614" y="4101439"/>
            <a:ext cx="4805515" cy="7083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模型</a:t>
            </a:r>
            <a:r>
              <a:rPr lang="en-US" altLang="zh-CN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B</a:t>
            </a:r>
            <a:r>
              <a:rPr lang="zh-CN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：</a:t>
            </a:r>
            <a:r>
              <a:rPr lang="zh-CN" altLang="en-US" sz="1400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预测对</a:t>
            </a:r>
            <a:r>
              <a:rPr lang="zh-CN" altLang="en-US" sz="1400" b="0" i="0" u="none" strike="noStrike" dirty="0">
                <a:solidFill>
                  <a:schemeClr val="accent2">
                    <a:lumMod val="75000"/>
                  </a:schemeClr>
                </a:solidFill>
                <a:effectLst/>
                <a:latin typeface="Open Sans" panose="020B0606030504020204" pitchFamily="34" charset="0"/>
              </a:rPr>
              <a:t>了 </a:t>
            </a:r>
            <a:r>
              <a:rPr lang="en-US" altLang="zh-CN" sz="1400" b="0" i="0" u="none" strike="noStrike" dirty="0">
                <a:solidFill>
                  <a:schemeClr val="accent2">
                    <a:lumMod val="75000"/>
                  </a:schemeClr>
                </a:solidFill>
                <a:effectLst/>
                <a:latin typeface="Open Sans" panose="020B0606030504020204" pitchFamily="34" charset="0"/>
              </a:rPr>
              <a:t>6 </a:t>
            </a:r>
            <a:r>
              <a:rPr lang="zh-CN" altLang="en-US" sz="1400" b="0" i="0" u="none" strike="noStrike" dirty="0">
                <a:solidFill>
                  <a:schemeClr val="accent2">
                    <a:lumMod val="75000"/>
                  </a:schemeClr>
                </a:solidFill>
                <a:effectLst/>
                <a:latin typeface="Open Sans" panose="020B0606030504020204" pitchFamily="34" charset="0"/>
              </a:rPr>
              <a:t>个恶性肿瘤</a:t>
            </a:r>
            <a:r>
              <a:rPr lang="zh-CN" altLang="en-US" sz="14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Open Sans" panose="020B0606030504020204" pitchFamily="34" charset="0"/>
              </a:rPr>
              <a:t>样本</a:t>
            </a:r>
            <a:r>
              <a:rPr lang="zh-CN" altLang="en-US" sz="1400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，</a:t>
            </a:r>
            <a:r>
              <a:rPr lang="en-US" altLang="zh-CN" sz="1400" b="0" i="0" u="none" strike="noStrike" dirty="0">
                <a:solidFill>
                  <a:schemeClr val="accent2">
                    <a:lumMod val="75000"/>
                  </a:schemeClr>
                </a:solidFill>
                <a:effectLst/>
                <a:latin typeface="Open Sans" panose="020B0606030504020204" pitchFamily="34" charset="0"/>
              </a:rPr>
              <a:t>1</a:t>
            </a:r>
            <a:r>
              <a:rPr lang="zh-CN" altLang="en-US" sz="1400" b="0" i="0" u="none" strike="noStrike" dirty="0">
                <a:solidFill>
                  <a:schemeClr val="accent2">
                    <a:lumMod val="75000"/>
                  </a:schemeClr>
                </a:solidFill>
                <a:effectLst/>
                <a:latin typeface="Open Sans" panose="020B0606030504020204" pitchFamily="34" charset="0"/>
              </a:rPr>
              <a:t>个良性肿瘤</a:t>
            </a:r>
            <a:r>
              <a:rPr lang="zh-CN" altLang="en-US" sz="1400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样本</a:t>
            </a:r>
            <a:endParaRPr lang="en-US" altLang="zh-CN" sz="1400" dirty="0">
              <a:solidFill>
                <a:prstClr val="black">
                  <a:lumMod val="85000"/>
                  <a:lumOff val="15000"/>
                </a:prst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>
              <a:lnSpc>
                <a:spcPct val="150000"/>
              </a:lnSpc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请计算：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TP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、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FN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、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FP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、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TN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033905" y="4895850"/>
            <a:ext cx="2883535" cy="1706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400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真正例 </a:t>
            </a:r>
            <a:r>
              <a:rPr lang="en-GB" altLang="zh-CN" sz="1400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TP </a:t>
            </a:r>
            <a:r>
              <a:rPr lang="zh-CN" altLang="en-US" sz="1400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为：</a:t>
            </a:r>
            <a:r>
              <a:rPr lang="en-US" altLang="zh-CN" sz="1400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3 </a:t>
            </a:r>
            <a:endParaRPr lang="en-US" altLang="zh-CN" sz="1400" b="0" i="0" u="none" strike="noStrike" dirty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400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伪反例 </a:t>
            </a:r>
            <a:r>
              <a:rPr lang="en-GB" altLang="zh-CN" sz="1400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FN </a:t>
            </a:r>
            <a:r>
              <a:rPr lang="zh-CN" altLang="en-US" sz="1400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为：</a:t>
            </a:r>
            <a:r>
              <a:rPr lang="en-US" altLang="zh-CN" sz="1400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3</a:t>
            </a:r>
            <a:endParaRPr lang="en-US" altLang="zh-CN" sz="1400" b="0" i="0" u="none" strike="noStrike" dirty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400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伪正例 </a:t>
            </a:r>
            <a:r>
              <a:rPr lang="en-GB" altLang="zh-CN" sz="1400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FP </a:t>
            </a:r>
            <a:r>
              <a:rPr lang="zh-CN" altLang="en-US" sz="1400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为：</a:t>
            </a:r>
            <a:r>
              <a:rPr lang="en-US" altLang="zh-CN" sz="1400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0</a:t>
            </a:r>
            <a:endParaRPr lang="en-US" altLang="zh-CN" sz="1400" b="0" i="0" u="none" strike="noStrike" dirty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400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真反例 </a:t>
            </a:r>
            <a:r>
              <a:rPr lang="en-GB" altLang="zh-CN" sz="1400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TN</a:t>
            </a:r>
            <a:r>
              <a:rPr lang="zh-CN" altLang="en-GB" sz="1400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：</a:t>
            </a:r>
            <a:r>
              <a:rPr lang="en-GB" altLang="zh-CN" sz="1400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4</a:t>
            </a:r>
            <a:endParaRPr lang="en-GB" altLang="zh-CN" sz="1400" b="0" i="0" u="none" strike="noStrike" dirty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  <a:p>
            <a:pPr algn="l">
              <a:lnSpc>
                <a:spcPct val="150000"/>
              </a:lnSpc>
            </a:pPr>
            <a:r>
              <a:rPr lang="zh-CN" altLang="en-US" sz="1400" b="0" i="0" u="none" strike="noStrike" dirty="0">
                <a:solidFill>
                  <a:schemeClr val="accent2">
                    <a:lumMod val="75000"/>
                  </a:schemeClr>
                </a:solidFill>
                <a:effectLst/>
                <a:latin typeface="Open Sans" panose="020B0606030504020204" pitchFamily="34" charset="0"/>
              </a:rPr>
              <a:t>精度：</a:t>
            </a:r>
            <a:r>
              <a:rPr lang="en-US" altLang="zh-CN" sz="1400" b="0" i="0" u="none" strike="noStrike" dirty="0">
                <a:solidFill>
                  <a:schemeClr val="accent2">
                    <a:lumMod val="75000"/>
                  </a:schemeClr>
                </a:solidFill>
                <a:effectLst/>
                <a:latin typeface="Open Sans" panose="020B0606030504020204" pitchFamily="34" charset="0"/>
              </a:rPr>
              <a:t>3</a:t>
            </a:r>
            <a:r>
              <a:rPr lang="zh-CN" altLang="en-US" sz="1400" b="0" i="0" u="none" strike="noStrike" dirty="0">
                <a:solidFill>
                  <a:schemeClr val="accent2">
                    <a:lumMod val="75000"/>
                  </a:schemeClr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altLang="zh-CN" sz="1400" b="0" i="0" u="none" strike="noStrike" dirty="0">
                <a:solidFill>
                  <a:schemeClr val="accent2">
                    <a:lumMod val="75000"/>
                  </a:schemeClr>
                </a:solidFill>
                <a:effectLst/>
                <a:latin typeface="Open Sans" panose="020B0606030504020204" pitchFamily="34" charset="0"/>
              </a:rPr>
              <a:t>/</a:t>
            </a:r>
            <a:r>
              <a:rPr lang="zh-CN" altLang="en-US" sz="1400" b="0" i="0" u="none" strike="noStrike" dirty="0">
                <a:solidFill>
                  <a:schemeClr val="accent2">
                    <a:lumMod val="75000"/>
                  </a:schemeClr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altLang="zh-CN" sz="1400" b="0" i="0" u="none" strike="noStrike" dirty="0">
                <a:solidFill>
                  <a:schemeClr val="accent2">
                    <a:lumMod val="75000"/>
                  </a:schemeClr>
                </a:solidFill>
                <a:effectLst/>
                <a:latin typeface="Open Sans" panose="020B0606030504020204" pitchFamily="34" charset="0"/>
              </a:rPr>
              <a:t>(3+0</a:t>
            </a:r>
            <a:r>
              <a:rPr lang="en-US" altLang="zh-CN" sz="1400" dirty="0">
                <a:solidFill>
                  <a:schemeClr val="accent2">
                    <a:lumMod val="75000"/>
                  </a:schemeClr>
                </a:solidFill>
                <a:latin typeface="Open Sans" panose="020B0606030504020204" pitchFamily="34" charset="0"/>
              </a:rPr>
              <a:t>)</a:t>
            </a:r>
            <a:r>
              <a:rPr lang="zh-CN" altLang="en-US" sz="1400" b="0" i="0" u="none" strike="noStrike" dirty="0">
                <a:solidFill>
                  <a:schemeClr val="accent2">
                    <a:lumMod val="75000"/>
                  </a:schemeClr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altLang="zh-CN" sz="1400" b="0" i="0" u="none" strike="noStrike" dirty="0">
                <a:solidFill>
                  <a:schemeClr val="accent2">
                    <a:lumMod val="75000"/>
                  </a:schemeClr>
                </a:solidFill>
                <a:effectLst/>
                <a:latin typeface="Open Sans" panose="020B0606030504020204" pitchFamily="34" charset="0"/>
              </a:rPr>
              <a:t>=</a:t>
            </a:r>
            <a:r>
              <a:rPr lang="zh-CN" altLang="en-US" sz="1400" b="0" i="0" u="none" strike="noStrike" dirty="0">
                <a:solidFill>
                  <a:schemeClr val="accent2">
                    <a:lumMod val="75000"/>
                  </a:schemeClr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altLang="zh-CN" sz="1400" b="0" i="0" u="none" strike="noStrike" dirty="0">
                <a:solidFill>
                  <a:schemeClr val="accent2">
                    <a:lumMod val="75000"/>
                  </a:schemeClr>
                </a:solidFill>
                <a:effectLst/>
                <a:latin typeface="Open Sans" panose="020B0606030504020204" pitchFamily="34" charset="0"/>
              </a:rPr>
              <a:t>100%</a:t>
            </a:r>
            <a:r>
              <a:rPr lang="zh-CN" altLang="en-US" sz="1400" b="0" i="0" u="none" strike="noStrike" dirty="0">
                <a:solidFill>
                  <a:schemeClr val="accent2">
                    <a:lumMod val="75000"/>
                  </a:schemeClr>
                </a:solidFill>
                <a:effectLst/>
                <a:latin typeface="Open Sans" panose="020B0606030504020204" pitchFamily="34" charset="0"/>
              </a:rPr>
              <a:t> </a:t>
            </a:r>
            <a:endParaRPr lang="en-GB" altLang="zh-CN" sz="1400" b="0" i="0" u="none" strike="noStrike" dirty="0">
              <a:solidFill>
                <a:schemeClr val="accent2">
                  <a:lumMod val="75000"/>
                </a:schemeClr>
              </a:solidFill>
              <a:effectLst/>
              <a:latin typeface="Open Sans" panose="020B0606030504020204" pitchFamily="34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905298" y="4896049"/>
            <a:ext cx="2288457" cy="16737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400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真正例 </a:t>
            </a:r>
            <a:r>
              <a:rPr lang="en-GB" altLang="zh-CN" sz="1400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TP </a:t>
            </a:r>
            <a:r>
              <a:rPr lang="zh-CN" altLang="en-US" sz="1400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为：</a:t>
            </a:r>
            <a:r>
              <a:rPr lang="en-US" altLang="zh-CN" sz="1400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6</a:t>
            </a:r>
            <a:endParaRPr lang="en-US" altLang="zh-CN" sz="1400" b="0" i="0" u="none" strike="noStrike" dirty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400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伪反例 </a:t>
            </a:r>
            <a:r>
              <a:rPr lang="en-GB" altLang="zh-CN" sz="1400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FN </a:t>
            </a:r>
            <a:r>
              <a:rPr lang="zh-CN" altLang="en-US" sz="1400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为：</a:t>
            </a:r>
            <a:r>
              <a:rPr lang="en-US" altLang="zh-CN" sz="1400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0</a:t>
            </a:r>
            <a:endParaRPr lang="en-US" altLang="zh-CN" sz="1400" b="0" i="0" u="none" strike="noStrike" dirty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400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伪正例 </a:t>
            </a:r>
            <a:r>
              <a:rPr lang="en-GB" altLang="zh-CN" sz="1400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FP </a:t>
            </a:r>
            <a:r>
              <a:rPr lang="zh-CN" altLang="en-US" sz="1400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为：</a:t>
            </a:r>
            <a:r>
              <a:rPr lang="en-US" altLang="zh-CN" sz="1400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3</a:t>
            </a:r>
            <a:endParaRPr lang="en-US" altLang="zh-CN" sz="1400" b="0" i="0" u="none" strike="noStrike" dirty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400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真反例 </a:t>
            </a:r>
            <a:r>
              <a:rPr lang="en-GB" altLang="zh-CN" sz="1400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TN</a:t>
            </a:r>
            <a:r>
              <a:rPr lang="zh-CN" altLang="en-GB" sz="1400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：</a:t>
            </a:r>
            <a:r>
              <a:rPr lang="en-GB" altLang="zh-CN" sz="1400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1</a:t>
            </a:r>
            <a:endParaRPr lang="en-GB" altLang="zh-CN" sz="1400" b="0" i="0" u="none" strike="noStrike" dirty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  <a:p>
            <a:pPr algn="l">
              <a:lnSpc>
                <a:spcPct val="150000"/>
              </a:lnSpc>
            </a:pPr>
            <a:r>
              <a:rPr lang="zh-CN" altLang="en-US" sz="1400" b="0" i="0" u="none" strike="noStrike" dirty="0">
                <a:solidFill>
                  <a:schemeClr val="accent2">
                    <a:lumMod val="75000"/>
                  </a:schemeClr>
                </a:solidFill>
                <a:effectLst/>
                <a:latin typeface="Open Sans" panose="020B0606030504020204" pitchFamily="34" charset="0"/>
              </a:rPr>
              <a:t>精度：</a:t>
            </a:r>
            <a:r>
              <a:rPr lang="en-US" altLang="zh-CN" sz="1400" b="0" i="0" u="none" strike="noStrike" dirty="0">
                <a:solidFill>
                  <a:schemeClr val="accent2">
                    <a:lumMod val="75000"/>
                  </a:schemeClr>
                </a:solidFill>
                <a:effectLst/>
                <a:latin typeface="Open Sans" panose="020B0606030504020204" pitchFamily="34" charset="0"/>
              </a:rPr>
              <a:t>6</a:t>
            </a:r>
            <a:r>
              <a:rPr lang="en-US" altLang="zh-CN" sz="1400" dirty="0">
                <a:solidFill>
                  <a:schemeClr val="accent2">
                    <a:lumMod val="75000"/>
                  </a:schemeClr>
                </a:solidFill>
                <a:latin typeface="Open Sans" panose="020B0606030504020204" pitchFamily="34" charset="0"/>
              </a:rPr>
              <a:t>/(6+3)</a:t>
            </a:r>
            <a:r>
              <a:rPr lang="zh-CN" altLang="en-US" sz="1400" dirty="0">
                <a:solidFill>
                  <a:schemeClr val="accent2">
                    <a:lumMod val="75000"/>
                  </a:schemeClr>
                </a:solidFill>
                <a:latin typeface="Open Sans" panose="020B0606030504020204" pitchFamily="34" charset="0"/>
              </a:rPr>
              <a:t> </a:t>
            </a:r>
            <a:r>
              <a:rPr lang="en-US" altLang="zh-CN" sz="1400" dirty="0">
                <a:solidFill>
                  <a:schemeClr val="accent2">
                    <a:lumMod val="75000"/>
                  </a:schemeClr>
                </a:solidFill>
                <a:latin typeface="Open Sans" panose="020B0606030504020204" pitchFamily="34" charset="0"/>
              </a:rPr>
              <a:t>=</a:t>
            </a:r>
            <a:r>
              <a:rPr lang="zh-CN" altLang="en-US" sz="1400" dirty="0">
                <a:solidFill>
                  <a:schemeClr val="accent2">
                    <a:lumMod val="75000"/>
                  </a:schemeClr>
                </a:solidFill>
                <a:latin typeface="Open Sans" panose="020B0606030504020204" pitchFamily="34" charset="0"/>
              </a:rPr>
              <a:t> </a:t>
            </a:r>
            <a:r>
              <a:rPr lang="en-US" altLang="zh-CN" sz="1400" dirty="0">
                <a:solidFill>
                  <a:schemeClr val="accent2">
                    <a:lumMod val="75000"/>
                  </a:schemeClr>
                </a:solidFill>
                <a:latin typeface="Open Sans" panose="020B0606030504020204" pitchFamily="34" charset="0"/>
              </a:rPr>
              <a:t>67%</a:t>
            </a:r>
            <a:endParaRPr lang="en-GB" altLang="zh-CN" sz="1400" b="0" i="0" u="none" strike="noStrike" dirty="0">
              <a:solidFill>
                <a:schemeClr val="accent2">
                  <a:lumMod val="75000"/>
                </a:schemeClr>
              </a:solidFill>
              <a:effectLst/>
              <a:latin typeface="Open Sans" panose="020B0606030504020204" pitchFamily="34" charset="0"/>
            </a:endParaRPr>
          </a:p>
        </p:txBody>
      </p:sp>
      <p:cxnSp>
        <p:nvCxnSpPr>
          <p:cNvPr id="13" name="直线连接符 12"/>
          <p:cNvCxnSpPr/>
          <p:nvPr/>
        </p:nvCxnSpPr>
        <p:spPr>
          <a:xfrm flipV="1">
            <a:off x="6272409" y="4185275"/>
            <a:ext cx="0" cy="2150026"/>
          </a:xfrm>
          <a:prstGeom prst="line">
            <a:avLst/>
          </a:prstGeom>
          <a:ln w="22225">
            <a:solidFill>
              <a:srgbClr val="AD2A2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1437640" y="3685540"/>
            <a:ext cx="7619365" cy="4140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已知：样本集</a:t>
            </a:r>
            <a:r>
              <a:rPr lang="en-US" altLang="zh-CN" sz="1400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10</a:t>
            </a:r>
            <a:r>
              <a:rPr lang="zh-CN" altLang="en-US" sz="1400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样本</a:t>
            </a:r>
            <a:r>
              <a:rPr lang="zh-CN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，有 </a:t>
            </a:r>
            <a:r>
              <a:rPr lang="en-US" altLang="zh-CN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6 </a:t>
            </a:r>
            <a:r>
              <a:rPr lang="zh-CN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个恶性肿瘤样本，</a:t>
            </a:r>
            <a:r>
              <a:rPr lang="en-US" altLang="zh-CN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4 </a:t>
            </a:r>
            <a:r>
              <a:rPr lang="zh-CN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个良性肿瘤样本，我们假设</a:t>
            </a:r>
            <a:r>
              <a:rPr lang="zh-CN" altLang="en-US" sz="1400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恶性肿瘤为正例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cxnSp>
        <p:nvCxnSpPr>
          <p:cNvPr id="15" name="直线连接符 14"/>
          <p:cNvCxnSpPr/>
          <p:nvPr/>
        </p:nvCxnSpPr>
        <p:spPr>
          <a:xfrm flipH="1">
            <a:off x="2092012" y="3229922"/>
            <a:ext cx="7966388" cy="0"/>
          </a:xfrm>
          <a:prstGeom prst="line">
            <a:avLst/>
          </a:prstGeom>
          <a:ln w="22225">
            <a:solidFill>
              <a:srgbClr val="AD2A2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占位符 2"/>
          <p:cNvSpPr txBox="1"/>
          <p:nvPr/>
        </p:nvSpPr>
        <p:spPr>
          <a:xfrm>
            <a:off x="1160301" y="3208434"/>
            <a:ext cx="6221360" cy="499578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Open Sans" panose="020B060603050402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精确率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Open Sans" panose="020B060603050402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</a:t>
            </a:r>
            <a:r>
              <a:rPr kumimoji="0" lang="en-GB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Open Sans" panose="020B060603050402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Precision)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Open Sans" panose="020B060603050402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Open Sans" panose="020B060603050402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-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Open Sans" panose="020B060603050402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举个栗子</a:t>
            </a:r>
            <a:endParaRPr kumimoji="0" lang="zh-CN" altLang="en-GB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10879" y="839979"/>
            <a:ext cx="6459803" cy="517190"/>
          </a:xfrm>
        </p:spPr>
        <p:txBody>
          <a:bodyPr/>
          <a:lstStyle/>
          <a:p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分类评估方法 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–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kumimoji="1" lang="zh-CN" altLang="en-US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精确率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、召回率、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F1</a:t>
            </a:r>
            <a:endParaRPr kumimoji="1"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5" name="TextBox 3"/>
          <p:cNvSpPr txBox="1"/>
          <p:nvPr/>
        </p:nvSpPr>
        <p:spPr>
          <a:xfrm>
            <a:off x="2701805" y="2061927"/>
            <a:ext cx="6459803" cy="3785652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GB" altLang="zh-CN" sz="1200" dirty="0">
                <a:solidFill>
                  <a:srgbClr val="0033B3"/>
                </a:solidFill>
                <a:effectLst/>
              </a:rPr>
              <a:t>from </a:t>
            </a:r>
            <a:r>
              <a:rPr lang="en-GB" altLang="zh-CN" sz="1200" dirty="0" err="1"/>
              <a:t>sklearn.metrics</a:t>
            </a:r>
            <a:r>
              <a:rPr lang="en-GB" altLang="zh-CN" sz="1200" dirty="0"/>
              <a:t> </a:t>
            </a:r>
            <a:r>
              <a:rPr lang="en-GB" altLang="zh-CN" sz="1200" dirty="0">
                <a:solidFill>
                  <a:srgbClr val="0033B3"/>
                </a:solidFill>
                <a:effectLst/>
              </a:rPr>
              <a:t>import </a:t>
            </a:r>
            <a:r>
              <a:rPr lang="en-GB" altLang="zh-CN" sz="1200" dirty="0" err="1"/>
              <a:t>accuracy_score</a:t>
            </a:r>
            <a:br>
              <a:rPr lang="en-GB" altLang="zh-CN" sz="1200" dirty="0"/>
            </a:br>
            <a:r>
              <a:rPr lang="en-GB" altLang="zh-CN" sz="1200" dirty="0">
                <a:solidFill>
                  <a:srgbClr val="0033B3"/>
                </a:solidFill>
                <a:effectLst/>
              </a:rPr>
              <a:t>from </a:t>
            </a:r>
            <a:r>
              <a:rPr lang="en-GB" altLang="zh-CN" sz="1200" dirty="0" err="1"/>
              <a:t>sklearn.metrics</a:t>
            </a:r>
            <a:r>
              <a:rPr lang="en-GB" altLang="zh-CN" sz="1200" dirty="0"/>
              <a:t> </a:t>
            </a:r>
            <a:r>
              <a:rPr lang="en-GB" altLang="zh-CN" sz="1200" dirty="0">
                <a:solidFill>
                  <a:srgbClr val="0033B3"/>
                </a:solidFill>
                <a:effectLst/>
              </a:rPr>
              <a:t>import </a:t>
            </a:r>
            <a:r>
              <a:rPr lang="en-GB" altLang="zh-CN" sz="1200" dirty="0" err="1"/>
              <a:t>precision_score</a:t>
            </a:r>
            <a:endParaRPr lang="en-GB" altLang="zh-CN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br>
              <a:rPr lang="en-GB" altLang="zh-CN" sz="1200" dirty="0"/>
            </a:br>
            <a:r>
              <a:rPr lang="en-GB" altLang="zh-CN" sz="1200" dirty="0">
                <a:solidFill>
                  <a:srgbClr val="0033B3"/>
                </a:solidFill>
                <a:effectLst/>
              </a:rPr>
              <a:t>def </a:t>
            </a:r>
            <a:r>
              <a:rPr lang="en-GB" altLang="zh-CN" sz="1200" dirty="0">
                <a:solidFill>
                  <a:srgbClr val="00627A"/>
                </a:solidFill>
                <a:effectLst/>
              </a:rPr>
              <a:t>dm01_</a:t>
            </a:r>
            <a:r>
              <a:rPr lang="zh-CN" altLang="en-US" sz="1200" dirty="0">
                <a:solidFill>
                  <a:srgbClr val="00627A"/>
                </a:solidFill>
                <a:effectLst/>
              </a:rPr>
              <a:t>精度</a:t>
            </a:r>
            <a:r>
              <a:rPr lang="en-GB" altLang="zh-CN" sz="1200" dirty="0">
                <a:solidFill>
                  <a:srgbClr val="00627A"/>
                </a:solidFill>
                <a:effectLst/>
              </a:rPr>
              <a:t>Precision</a:t>
            </a:r>
            <a:r>
              <a:rPr lang="en-GB" altLang="zh-CN" sz="1200" dirty="0"/>
              <a:t>():</a:t>
            </a:r>
            <a:br>
              <a:rPr lang="en-GB" altLang="zh-CN" sz="1200" dirty="0"/>
            </a:br>
            <a:br>
              <a:rPr lang="en-GB" altLang="zh-CN" sz="1200" dirty="0"/>
            </a:br>
            <a:r>
              <a:rPr lang="en-GB" altLang="zh-CN" sz="1200" dirty="0"/>
              <a:t>    </a:t>
            </a:r>
            <a:r>
              <a:rPr lang="en-GB" altLang="zh-CN" sz="1200" i="1" dirty="0">
                <a:solidFill>
                  <a:srgbClr val="8C8C8C"/>
                </a:solidFill>
                <a:effectLst/>
              </a:rPr>
              <a:t># </a:t>
            </a:r>
            <a:r>
              <a:rPr lang="zh-CN" altLang="en-US" sz="1200" i="1" dirty="0">
                <a:solidFill>
                  <a:srgbClr val="8C8C8C"/>
                </a:solidFill>
                <a:effectLst/>
              </a:rPr>
              <a:t>样本集中共有</a:t>
            </a:r>
            <a:r>
              <a:rPr lang="en-US" altLang="zh-CN" sz="1200" i="1" dirty="0">
                <a:solidFill>
                  <a:srgbClr val="8C8C8C"/>
                </a:solidFill>
                <a:effectLst/>
              </a:rPr>
              <a:t>6</a:t>
            </a:r>
            <a:r>
              <a:rPr lang="zh-CN" altLang="en-US" sz="1200" i="1" dirty="0">
                <a:solidFill>
                  <a:srgbClr val="8C8C8C"/>
                </a:solidFill>
                <a:effectLst/>
              </a:rPr>
              <a:t>个恶性肿瘤样本</a:t>
            </a:r>
            <a:r>
              <a:rPr lang="en-US" altLang="zh-CN" sz="1200" i="1" dirty="0">
                <a:solidFill>
                  <a:srgbClr val="8C8C8C"/>
                </a:solidFill>
                <a:effectLst/>
              </a:rPr>
              <a:t>, 4</a:t>
            </a:r>
            <a:r>
              <a:rPr lang="zh-CN" altLang="en-US" sz="1200" i="1" dirty="0">
                <a:solidFill>
                  <a:srgbClr val="8C8C8C"/>
                </a:solidFill>
                <a:effectLst/>
              </a:rPr>
              <a:t>个良性肿瘤样本</a:t>
            </a:r>
            <a:br>
              <a:rPr lang="zh-CN" altLang="en-US" sz="1200" i="1" dirty="0">
                <a:solidFill>
                  <a:srgbClr val="8C8C8C"/>
                </a:solidFill>
                <a:effectLst/>
              </a:rPr>
            </a:br>
            <a:r>
              <a:rPr lang="zh-CN" altLang="en-US" sz="1200" i="1" dirty="0">
                <a:solidFill>
                  <a:srgbClr val="8C8C8C"/>
                </a:solidFill>
                <a:effectLst/>
              </a:rPr>
              <a:t>    </a:t>
            </a:r>
            <a:r>
              <a:rPr lang="en-GB" altLang="zh-CN" sz="1200" dirty="0" err="1"/>
              <a:t>y_true</a:t>
            </a:r>
            <a:r>
              <a:rPr lang="en-GB" altLang="zh-CN" sz="1200" dirty="0"/>
              <a:t> = [</a:t>
            </a:r>
            <a:r>
              <a:rPr lang="en-GB" altLang="zh-CN" sz="1200" dirty="0">
                <a:solidFill>
                  <a:srgbClr val="067D17"/>
                </a:solidFill>
                <a:effectLst/>
              </a:rPr>
              <a:t>“</a:t>
            </a:r>
            <a:r>
              <a:rPr lang="zh-CN" altLang="en-US" sz="1200" dirty="0">
                <a:solidFill>
                  <a:srgbClr val="067D17"/>
                </a:solidFill>
                <a:effectLst/>
              </a:rPr>
              <a:t>恶性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”</a:t>
            </a:r>
            <a:r>
              <a:rPr lang="en-US" altLang="zh-CN" sz="1200" dirty="0"/>
              <a:t>, 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“</a:t>
            </a:r>
            <a:r>
              <a:rPr lang="zh-CN" altLang="en-US" sz="1200" dirty="0">
                <a:solidFill>
                  <a:srgbClr val="067D17"/>
                </a:solidFill>
                <a:effectLst/>
              </a:rPr>
              <a:t>恶性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”</a:t>
            </a:r>
            <a:r>
              <a:rPr lang="en-US" altLang="zh-CN" sz="1200" dirty="0"/>
              <a:t>, 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“</a:t>
            </a:r>
            <a:r>
              <a:rPr lang="zh-CN" altLang="en-US" sz="1200" dirty="0">
                <a:solidFill>
                  <a:srgbClr val="067D17"/>
                </a:solidFill>
                <a:effectLst/>
              </a:rPr>
              <a:t>恶性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”</a:t>
            </a:r>
            <a:r>
              <a:rPr lang="en-US" altLang="zh-CN" sz="1200" dirty="0"/>
              <a:t>, 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“</a:t>
            </a:r>
            <a:r>
              <a:rPr lang="zh-CN" altLang="en-US" sz="1200" dirty="0">
                <a:solidFill>
                  <a:srgbClr val="067D17"/>
                </a:solidFill>
                <a:effectLst/>
              </a:rPr>
              <a:t>恶性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”</a:t>
            </a:r>
            <a:r>
              <a:rPr lang="en-US" altLang="zh-CN" sz="1200" dirty="0"/>
              <a:t>, 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“</a:t>
            </a:r>
            <a:r>
              <a:rPr lang="zh-CN" altLang="en-US" sz="1200" dirty="0">
                <a:solidFill>
                  <a:srgbClr val="067D17"/>
                </a:solidFill>
                <a:effectLst/>
              </a:rPr>
              <a:t>恶性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”</a:t>
            </a:r>
            <a:r>
              <a:rPr lang="en-US" altLang="zh-CN" sz="1200" dirty="0"/>
              <a:t>, 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“</a:t>
            </a:r>
            <a:r>
              <a:rPr lang="zh-CN" altLang="en-US" sz="1200" dirty="0">
                <a:solidFill>
                  <a:srgbClr val="067D17"/>
                </a:solidFill>
                <a:effectLst/>
              </a:rPr>
              <a:t>恶性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”</a:t>
            </a:r>
            <a:r>
              <a:rPr lang="en-US" altLang="zh-CN" sz="1200" dirty="0">
                <a:solidFill>
                  <a:srgbClr val="067D17"/>
                </a:solidFill>
              </a:rPr>
              <a:t>,</a:t>
            </a:r>
            <a:r>
              <a:rPr lang="en-US" altLang="zh-CN" sz="1200" dirty="0"/>
              <a:t> 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"</a:t>
            </a:r>
            <a:r>
              <a:rPr lang="zh-CN" altLang="en-US" sz="1200" dirty="0">
                <a:solidFill>
                  <a:srgbClr val="067D17"/>
                </a:solidFill>
                <a:effectLst/>
              </a:rPr>
              <a:t>良性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"</a:t>
            </a:r>
            <a:r>
              <a:rPr lang="en-US" altLang="zh-CN" sz="1200" dirty="0"/>
              <a:t>, 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"</a:t>
            </a:r>
            <a:r>
              <a:rPr lang="zh-CN" altLang="en-US" sz="1200" dirty="0">
                <a:solidFill>
                  <a:srgbClr val="067D17"/>
                </a:solidFill>
                <a:effectLst/>
              </a:rPr>
              <a:t>良性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"</a:t>
            </a:r>
            <a:r>
              <a:rPr lang="en-US" altLang="zh-CN" sz="1200" dirty="0"/>
              <a:t>, 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"</a:t>
            </a:r>
            <a:r>
              <a:rPr lang="zh-CN" altLang="en-US" sz="1200" dirty="0">
                <a:solidFill>
                  <a:srgbClr val="067D17"/>
                </a:solidFill>
                <a:effectLst/>
              </a:rPr>
              <a:t>良性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"</a:t>
            </a:r>
            <a:r>
              <a:rPr lang="en-US" altLang="zh-CN" sz="1200" dirty="0"/>
              <a:t>, 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"</a:t>
            </a:r>
            <a:r>
              <a:rPr lang="zh-CN" altLang="en-US" sz="1200" dirty="0">
                <a:solidFill>
                  <a:srgbClr val="067D17"/>
                </a:solidFill>
                <a:effectLst/>
              </a:rPr>
              <a:t>良性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"</a:t>
            </a:r>
            <a:r>
              <a:rPr lang="en-US" altLang="zh-CN" sz="1200" dirty="0"/>
              <a:t>]</a:t>
            </a:r>
            <a:br>
              <a:rPr lang="en-US" altLang="zh-CN" sz="1200" dirty="0"/>
            </a:br>
            <a:br>
              <a:rPr lang="en-US" altLang="zh-CN" sz="1200" dirty="0"/>
            </a:br>
            <a:r>
              <a:rPr lang="en-US" altLang="zh-CN" sz="1200" dirty="0"/>
              <a:t>    </a:t>
            </a:r>
            <a:r>
              <a:rPr lang="en-US" altLang="zh-CN" sz="1200" i="1" dirty="0">
                <a:solidFill>
                  <a:srgbClr val="8C8C8C"/>
                </a:solidFill>
                <a:effectLst/>
              </a:rPr>
              <a:t># 1. </a:t>
            </a:r>
            <a:r>
              <a:rPr lang="zh-CN" altLang="en-US" sz="1200" i="1" dirty="0">
                <a:solidFill>
                  <a:srgbClr val="8C8C8C"/>
                </a:solidFill>
                <a:effectLst/>
              </a:rPr>
              <a:t>模型 </a:t>
            </a:r>
            <a:r>
              <a:rPr lang="en-GB" altLang="zh-CN" sz="1200" i="1" dirty="0">
                <a:solidFill>
                  <a:srgbClr val="8C8C8C"/>
                </a:solidFill>
                <a:effectLst/>
              </a:rPr>
              <a:t>A: </a:t>
            </a:r>
            <a:r>
              <a:rPr lang="zh-CN" altLang="en-US" sz="1200" i="1" dirty="0">
                <a:solidFill>
                  <a:srgbClr val="8C8C8C"/>
                </a:solidFill>
                <a:effectLst/>
              </a:rPr>
              <a:t>预测对了</a:t>
            </a:r>
            <a:r>
              <a:rPr lang="en-US" altLang="zh-CN" sz="1200" i="1" dirty="0">
                <a:solidFill>
                  <a:srgbClr val="8C8C8C"/>
                </a:solidFill>
                <a:effectLst/>
              </a:rPr>
              <a:t>3</a:t>
            </a:r>
            <a:r>
              <a:rPr lang="zh-CN" altLang="en-US" sz="1200" i="1" dirty="0">
                <a:solidFill>
                  <a:srgbClr val="8C8C8C"/>
                </a:solidFill>
                <a:effectLst/>
              </a:rPr>
              <a:t>个恶性肿瘤样本</a:t>
            </a:r>
            <a:r>
              <a:rPr lang="en-US" altLang="zh-CN" sz="1200" i="1" dirty="0">
                <a:solidFill>
                  <a:srgbClr val="8C8C8C"/>
                </a:solidFill>
                <a:effectLst/>
              </a:rPr>
              <a:t>, 4</a:t>
            </a:r>
            <a:r>
              <a:rPr lang="zh-CN" altLang="en-US" sz="1200" i="1" dirty="0">
                <a:solidFill>
                  <a:srgbClr val="8C8C8C"/>
                </a:solidFill>
                <a:effectLst/>
              </a:rPr>
              <a:t>个良性肿瘤样本</a:t>
            </a:r>
            <a:br>
              <a:rPr lang="zh-CN" altLang="en-US" sz="1200" i="1" dirty="0">
                <a:solidFill>
                  <a:srgbClr val="8C8C8C"/>
                </a:solidFill>
                <a:effectLst/>
              </a:rPr>
            </a:br>
            <a:r>
              <a:rPr lang="zh-CN" altLang="en-US" sz="1200" i="1" dirty="0">
                <a:solidFill>
                  <a:srgbClr val="8C8C8C"/>
                </a:solidFill>
                <a:effectLst/>
              </a:rPr>
              <a:t>    </a:t>
            </a:r>
            <a:r>
              <a:rPr lang="en-GB" altLang="zh-CN" sz="1200" dirty="0" err="1"/>
              <a:t>y_pred</a:t>
            </a:r>
            <a:r>
              <a:rPr lang="en-US" altLang="zh-CN" sz="1200" dirty="0"/>
              <a:t>1</a:t>
            </a:r>
            <a:r>
              <a:rPr lang="en-GB" altLang="zh-CN" sz="1200" dirty="0"/>
              <a:t> = [</a:t>
            </a:r>
            <a:r>
              <a:rPr lang="en-GB" altLang="zh-CN" sz="1200" dirty="0">
                <a:solidFill>
                  <a:srgbClr val="067D17"/>
                </a:solidFill>
                <a:effectLst/>
              </a:rPr>
              <a:t>"</a:t>
            </a:r>
            <a:r>
              <a:rPr lang="zh-CN" altLang="en-US" sz="1200" dirty="0">
                <a:solidFill>
                  <a:srgbClr val="067D17"/>
                </a:solidFill>
                <a:effectLst/>
              </a:rPr>
              <a:t>恶性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"</a:t>
            </a:r>
            <a:r>
              <a:rPr lang="en-US" altLang="zh-CN" sz="1200" dirty="0"/>
              <a:t>, 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"</a:t>
            </a:r>
            <a:r>
              <a:rPr lang="zh-CN" altLang="en-US" sz="1200" dirty="0">
                <a:solidFill>
                  <a:srgbClr val="067D17"/>
                </a:solidFill>
                <a:effectLst/>
              </a:rPr>
              <a:t>恶性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"</a:t>
            </a:r>
            <a:r>
              <a:rPr lang="en-US" altLang="zh-CN" sz="1200" dirty="0"/>
              <a:t>, 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"</a:t>
            </a:r>
            <a:r>
              <a:rPr lang="zh-CN" altLang="en-US" sz="1200" dirty="0">
                <a:solidFill>
                  <a:srgbClr val="067D17"/>
                </a:solidFill>
                <a:effectLst/>
              </a:rPr>
              <a:t>恶性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"</a:t>
            </a:r>
            <a:r>
              <a:rPr lang="en-US" altLang="zh-CN" sz="1200" dirty="0"/>
              <a:t>, 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"</a:t>
            </a:r>
            <a:r>
              <a:rPr lang="zh-CN" altLang="en-US" sz="1200" dirty="0">
                <a:solidFill>
                  <a:srgbClr val="067D17"/>
                </a:solidFill>
                <a:effectLst/>
              </a:rPr>
              <a:t>良性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"</a:t>
            </a:r>
            <a:r>
              <a:rPr lang="en-US" altLang="zh-CN" sz="1200" dirty="0"/>
              <a:t>, 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"</a:t>
            </a:r>
            <a:r>
              <a:rPr lang="zh-CN" altLang="en-US" sz="1200" dirty="0">
                <a:solidFill>
                  <a:srgbClr val="067D17"/>
                </a:solidFill>
                <a:effectLst/>
              </a:rPr>
              <a:t>良性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"</a:t>
            </a:r>
            <a:r>
              <a:rPr lang="en-US" altLang="zh-CN" sz="1200" dirty="0"/>
              <a:t>, 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"</a:t>
            </a:r>
            <a:r>
              <a:rPr lang="zh-CN" altLang="en-US" sz="1200" dirty="0">
                <a:solidFill>
                  <a:srgbClr val="067D17"/>
                </a:solidFill>
                <a:effectLst/>
              </a:rPr>
              <a:t>良性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"</a:t>
            </a:r>
            <a:r>
              <a:rPr lang="en-US" altLang="zh-CN" sz="1200" dirty="0"/>
              <a:t>, 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"</a:t>
            </a:r>
            <a:r>
              <a:rPr lang="zh-CN" altLang="en-US" sz="1200" dirty="0">
                <a:solidFill>
                  <a:srgbClr val="067D17"/>
                </a:solidFill>
                <a:effectLst/>
              </a:rPr>
              <a:t>良性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"</a:t>
            </a:r>
            <a:r>
              <a:rPr lang="en-US" altLang="zh-CN" sz="1200" dirty="0"/>
              <a:t>, 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"</a:t>
            </a:r>
            <a:r>
              <a:rPr lang="zh-CN" altLang="en-US" sz="1200" dirty="0">
                <a:solidFill>
                  <a:srgbClr val="067D17"/>
                </a:solidFill>
                <a:effectLst/>
              </a:rPr>
              <a:t>良性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"</a:t>
            </a:r>
            <a:r>
              <a:rPr lang="en-US" altLang="zh-CN" sz="1200" dirty="0"/>
              <a:t>, 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"</a:t>
            </a:r>
            <a:r>
              <a:rPr lang="zh-CN" altLang="en-US" sz="1200" dirty="0">
                <a:solidFill>
                  <a:srgbClr val="067D17"/>
                </a:solidFill>
                <a:effectLst/>
              </a:rPr>
              <a:t>良性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"</a:t>
            </a:r>
            <a:r>
              <a:rPr lang="en-US" altLang="zh-CN" sz="1200" dirty="0"/>
              <a:t>, 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"</a:t>
            </a:r>
            <a:r>
              <a:rPr lang="zh-CN" altLang="en-US" sz="1200" dirty="0">
                <a:solidFill>
                  <a:srgbClr val="067D17"/>
                </a:solidFill>
                <a:effectLst/>
              </a:rPr>
              <a:t>良性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"</a:t>
            </a:r>
            <a:r>
              <a:rPr lang="en-US" altLang="zh-CN" sz="1200" dirty="0"/>
              <a:t>]</a:t>
            </a:r>
            <a:br>
              <a:rPr lang="en-US" altLang="zh-CN" sz="1200" dirty="0"/>
            </a:br>
            <a:br>
              <a:rPr lang="en-US" altLang="zh-CN" sz="1200" dirty="0"/>
            </a:br>
            <a:r>
              <a:rPr lang="en-US" altLang="zh-CN" sz="1200" dirty="0"/>
              <a:t>    </a:t>
            </a:r>
            <a:r>
              <a:rPr lang="en-GB" altLang="zh-CN" sz="1200" dirty="0"/>
              <a:t>result = </a:t>
            </a:r>
            <a:r>
              <a:rPr lang="en-GB" altLang="zh-CN" sz="1200" dirty="0" err="1"/>
              <a:t>precision_score</a:t>
            </a:r>
            <a:r>
              <a:rPr lang="en-GB" altLang="zh-CN" sz="1200" dirty="0"/>
              <a:t>(</a:t>
            </a:r>
            <a:r>
              <a:rPr lang="en-GB" altLang="zh-CN" sz="1200" dirty="0" err="1"/>
              <a:t>y_true</a:t>
            </a:r>
            <a:r>
              <a:rPr lang="en-GB" altLang="zh-CN" sz="1200" dirty="0"/>
              <a:t>, </a:t>
            </a:r>
            <a:r>
              <a:rPr lang="en-GB" altLang="zh-CN" sz="1200" dirty="0" err="1"/>
              <a:t>y_pred</a:t>
            </a:r>
            <a:r>
              <a:rPr lang="en-US" altLang="zh-CN" sz="1200" dirty="0"/>
              <a:t>1</a:t>
            </a:r>
            <a:r>
              <a:rPr lang="en-GB" altLang="zh-CN" sz="1200" dirty="0"/>
              <a:t>, </a:t>
            </a:r>
            <a:r>
              <a:rPr lang="en-GB" altLang="zh-CN" sz="1200" dirty="0" err="1">
                <a:solidFill>
                  <a:srgbClr val="660099"/>
                </a:solidFill>
                <a:effectLst/>
              </a:rPr>
              <a:t>pos_label</a:t>
            </a:r>
            <a:r>
              <a:rPr lang="en-GB" altLang="zh-CN" sz="1200" dirty="0"/>
              <a:t>=</a:t>
            </a:r>
            <a:r>
              <a:rPr lang="en-GB" altLang="zh-CN" sz="1200" dirty="0">
                <a:solidFill>
                  <a:srgbClr val="067D17"/>
                </a:solidFill>
                <a:effectLst/>
              </a:rPr>
              <a:t>"</a:t>
            </a:r>
            <a:r>
              <a:rPr lang="zh-CN" altLang="en-US" sz="1200" dirty="0">
                <a:solidFill>
                  <a:srgbClr val="067D17"/>
                </a:solidFill>
                <a:effectLst/>
              </a:rPr>
              <a:t>恶性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"</a:t>
            </a:r>
            <a:r>
              <a:rPr lang="en-US" altLang="zh-CN" sz="1200" dirty="0"/>
              <a:t>)</a:t>
            </a:r>
            <a:br>
              <a:rPr lang="en-US" altLang="zh-CN" sz="1200" dirty="0"/>
            </a:br>
            <a:r>
              <a:rPr lang="en-US" altLang="zh-CN" sz="1200" dirty="0"/>
              <a:t>    </a:t>
            </a:r>
            <a:r>
              <a:rPr lang="en-GB" altLang="zh-CN" sz="1200" dirty="0">
                <a:solidFill>
                  <a:srgbClr val="000080"/>
                </a:solidFill>
                <a:effectLst/>
              </a:rPr>
              <a:t>print</a:t>
            </a:r>
            <a:r>
              <a:rPr lang="en-GB" altLang="zh-CN" sz="1200" dirty="0"/>
              <a:t>(</a:t>
            </a:r>
            <a:r>
              <a:rPr lang="en-GB" altLang="zh-CN" sz="1200" dirty="0">
                <a:solidFill>
                  <a:srgbClr val="067D17"/>
                </a:solidFill>
                <a:effectLst/>
              </a:rPr>
              <a:t>"</a:t>
            </a:r>
            <a:r>
              <a:rPr lang="zh-CN" altLang="en-US" sz="1200" dirty="0">
                <a:solidFill>
                  <a:srgbClr val="067D17"/>
                </a:solidFill>
                <a:effectLst/>
              </a:rPr>
              <a:t>模型</a:t>
            </a:r>
            <a:r>
              <a:rPr lang="en-GB" altLang="zh-CN" sz="1200" dirty="0">
                <a:solidFill>
                  <a:srgbClr val="067D17"/>
                </a:solidFill>
                <a:effectLst/>
              </a:rPr>
              <a:t>A</a:t>
            </a:r>
            <a:r>
              <a:rPr lang="zh-CN" altLang="en-US" sz="1200" dirty="0">
                <a:solidFill>
                  <a:srgbClr val="067D17"/>
                </a:solidFill>
                <a:effectLst/>
              </a:rPr>
              <a:t>精度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:"</a:t>
            </a:r>
            <a:r>
              <a:rPr lang="en-US" altLang="zh-CN" sz="1200" dirty="0"/>
              <a:t>, </a:t>
            </a:r>
            <a:r>
              <a:rPr lang="en-GB" altLang="zh-CN" sz="1200" dirty="0"/>
              <a:t>result)</a:t>
            </a:r>
            <a:br>
              <a:rPr lang="en-GB" altLang="zh-CN" sz="1200" dirty="0"/>
            </a:br>
            <a:br>
              <a:rPr lang="en-GB" altLang="zh-CN" sz="1200" dirty="0"/>
            </a:br>
            <a:br>
              <a:rPr lang="en-GB" altLang="zh-CN" sz="1200" dirty="0"/>
            </a:br>
            <a:r>
              <a:rPr lang="en-GB" altLang="zh-CN" sz="1200" dirty="0"/>
              <a:t>    </a:t>
            </a:r>
            <a:r>
              <a:rPr lang="en-GB" altLang="zh-CN" sz="1200" i="1" dirty="0">
                <a:solidFill>
                  <a:srgbClr val="8C8C8C"/>
                </a:solidFill>
                <a:effectLst/>
              </a:rPr>
              <a:t># 2. </a:t>
            </a:r>
            <a:r>
              <a:rPr lang="zh-CN" altLang="en-US" sz="1200" i="1" dirty="0">
                <a:solidFill>
                  <a:srgbClr val="8C8C8C"/>
                </a:solidFill>
                <a:effectLst/>
              </a:rPr>
              <a:t>模型 </a:t>
            </a:r>
            <a:r>
              <a:rPr lang="en-GB" altLang="zh-CN" sz="1200" i="1" dirty="0">
                <a:solidFill>
                  <a:srgbClr val="8C8C8C"/>
                </a:solidFill>
                <a:effectLst/>
              </a:rPr>
              <a:t>B: </a:t>
            </a:r>
            <a:r>
              <a:rPr lang="zh-CN" altLang="en-US" sz="1200" i="1" dirty="0">
                <a:solidFill>
                  <a:srgbClr val="8C8C8C"/>
                </a:solidFill>
                <a:effectLst/>
              </a:rPr>
              <a:t>预测对了</a:t>
            </a:r>
            <a:r>
              <a:rPr lang="en-US" altLang="zh-CN" sz="1200" i="1" dirty="0">
                <a:solidFill>
                  <a:srgbClr val="8C8C8C"/>
                </a:solidFill>
                <a:effectLst/>
              </a:rPr>
              <a:t>6</a:t>
            </a:r>
            <a:r>
              <a:rPr lang="zh-CN" altLang="en-US" sz="1200" i="1" dirty="0">
                <a:solidFill>
                  <a:srgbClr val="8C8C8C"/>
                </a:solidFill>
                <a:effectLst/>
              </a:rPr>
              <a:t>个恶性肿瘤样本</a:t>
            </a:r>
            <a:r>
              <a:rPr lang="en-US" altLang="zh-CN" sz="1200" i="1" dirty="0">
                <a:solidFill>
                  <a:srgbClr val="8C8C8C"/>
                </a:solidFill>
                <a:effectLst/>
              </a:rPr>
              <a:t>, 1</a:t>
            </a:r>
            <a:r>
              <a:rPr lang="zh-CN" altLang="en-US" sz="1200" i="1" dirty="0">
                <a:solidFill>
                  <a:srgbClr val="8C8C8C"/>
                </a:solidFill>
                <a:effectLst/>
              </a:rPr>
              <a:t>个良性肿瘤样本</a:t>
            </a:r>
            <a:br>
              <a:rPr lang="zh-CN" altLang="en-US" sz="1200" i="1" dirty="0">
                <a:solidFill>
                  <a:srgbClr val="8C8C8C"/>
                </a:solidFill>
                <a:effectLst/>
              </a:rPr>
            </a:br>
            <a:r>
              <a:rPr lang="zh-CN" altLang="en-US" sz="1200" i="1" dirty="0">
                <a:solidFill>
                  <a:srgbClr val="8C8C8C"/>
                </a:solidFill>
                <a:effectLst/>
              </a:rPr>
              <a:t>    </a:t>
            </a:r>
            <a:r>
              <a:rPr lang="en-GB" altLang="zh-CN" sz="1200" dirty="0" err="1"/>
              <a:t>y_pred</a:t>
            </a:r>
            <a:r>
              <a:rPr lang="en-US" altLang="zh-CN" sz="1200" dirty="0"/>
              <a:t>2</a:t>
            </a:r>
            <a:r>
              <a:rPr lang="en-GB" altLang="zh-CN" sz="1200" dirty="0"/>
              <a:t> = [</a:t>
            </a:r>
            <a:r>
              <a:rPr lang="en-GB" altLang="zh-CN" sz="1200" dirty="0">
                <a:solidFill>
                  <a:srgbClr val="067D17"/>
                </a:solidFill>
                <a:effectLst/>
              </a:rPr>
              <a:t>"</a:t>
            </a:r>
            <a:r>
              <a:rPr lang="zh-CN" altLang="en-US" sz="1200" dirty="0">
                <a:solidFill>
                  <a:srgbClr val="067D17"/>
                </a:solidFill>
                <a:effectLst/>
              </a:rPr>
              <a:t>恶性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"</a:t>
            </a:r>
            <a:r>
              <a:rPr lang="en-US" altLang="zh-CN" sz="1200" dirty="0"/>
              <a:t>, 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"</a:t>
            </a:r>
            <a:r>
              <a:rPr lang="zh-CN" altLang="en-US" sz="1200" dirty="0">
                <a:solidFill>
                  <a:srgbClr val="067D17"/>
                </a:solidFill>
                <a:effectLst/>
              </a:rPr>
              <a:t>恶性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"</a:t>
            </a:r>
            <a:r>
              <a:rPr lang="en-US" altLang="zh-CN" sz="1200" dirty="0"/>
              <a:t>, 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"</a:t>
            </a:r>
            <a:r>
              <a:rPr lang="zh-CN" altLang="en-US" sz="1200" dirty="0">
                <a:solidFill>
                  <a:srgbClr val="067D17"/>
                </a:solidFill>
                <a:effectLst/>
              </a:rPr>
              <a:t>恶性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"</a:t>
            </a:r>
            <a:r>
              <a:rPr lang="en-US" altLang="zh-CN" sz="1200" dirty="0"/>
              <a:t>, 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"</a:t>
            </a:r>
            <a:r>
              <a:rPr lang="zh-CN" altLang="en-US" sz="1200" dirty="0">
                <a:solidFill>
                  <a:srgbClr val="067D17"/>
                </a:solidFill>
                <a:effectLst/>
              </a:rPr>
              <a:t>恶性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"</a:t>
            </a:r>
            <a:r>
              <a:rPr lang="en-US" altLang="zh-CN" sz="1200" dirty="0"/>
              <a:t>, 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"</a:t>
            </a:r>
            <a:r>
              <a:rPr lang="zh-CN" altLang="en-US" sz="1200" dirty="0">
                <a:solidFill>
                  <a:srgbClr val="067D17"/>
                </a:solidFill>
                <a:effectLst/>
              </a:rPr>
              <a:t>恶性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"</a:t>
            </a:r>
            <a:r>
              <a:rPr lang="en-US" altLang="zh-CN" sz="1200" dirty="0"/>
              <a:t>, 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"</a:t>
            </a:r>
            <a:r>
              <a:rPr lang="zh-CN" altLang="en-US" sz="1200" dirty="0">
                <a:solidFill>
                  <a:srgbClr val="067D17"/>
                </a:solidFill>
                <a:effectLst/>
              </a:rPr>
              <a:t>恶性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"</a:t>
            </a:r>
            <a:r>
              <a:rPr lang="en-US" altLang="zh-CN" sz="1200" dirty="0"/>
              <a:t>,  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"</a:t>
            </a:r>
            <a:r>
              <a:rPr lang="zh-CN" altLang="en-US" sz="1200" dirty="0">
                <a:solidFill>
                  <a:srgbClr val="067D17"/>
                </a:solidFill>
                <a:effectLst/>
              </a:rPr>
              <a:t>恶性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"</a:t>
            </a:r>
            <a:r>
              <a:rPr lang="en-US" altLang="zh-CN" sz="1200" dirty="0"/>
              <a:t>, 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"</a:t>
            </a:r>
            <a:r>
              <a:rPr lang="zh-CN" altLang="en-US" sz="1200" dirty="0">
                <a:solidFill>
                  <a:srgbClr val="067D17"/>
                </a:solidFill>
                <a:effectLst/>
              </a:rPr>
              <a:t>恶性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"</a:t>
            </a:r>
            <a:r>
              <a:rPr lang="en-US" altLang="zh-CN" sz="1200" dirty="0"/>
              <a:t>, 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"</a:t>
            </a:r>
            <a:r>
              <a:rPr lang="zh-CN" altLang="en-US" sz="1200" dirty="0">
                <a:solidFill>
                  <a:srgbClr val="067D17"/>
                </a:solidFill>
                <a:effectLst/>
              </a:rPr>
              <a:t>恶性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"</a:t>
            </a:r>
            <a:r>
              <a:rPr lang="en-US" altLang="zh-CN" sz="1200" dirty="0"/>
              <a:t>, 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"</a:t>
            </a:r>
            <a:r>
              <a:rPr lang="zh-CN" altLang="en-US" sz="1200" dirty="0">
                <a:solidFill>
                  <a:srgbClr val="067D17"/>
                </a:solidFill>
                <a:effectLst/>
              </a:rPr>
              <a:t>良性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"</a:t>
            </a:r>
            <a:r>
              <a:rPr lang="en-US" altLang="zh-CN" sz="1200" dirty="0"/>
              <a:t>]</a:t>
            </a:r>
            <a:br>
              <a:rPr lang="en-US" altLang="zh-CN" sz="1200" dirty="0"/>
            </a:br>
            <a:br>
              <a:rPr lang="en-US" altLang="zh-CN" sz="1200" dirty="0"/>
            </a:br>
            <a:r>
              <a:rPr lang="en-US" altLang="zh-CN" sz="1200" dirty="0"/>
              <a:t>    </a:t>
            </a:r>
            <a:r>
              <a:rPr lang="en-GB" altLang="zh-CN" sz="1200" dirty="0"/>
              <a:t>result = </a:t>
            </a:r>
            <a:r>
              <a:rPr lang="en-GB" altLang="zh-CN" sz="1200" dirty="0" err="1"/>
              <a:t>precision_score</a:t>
            </a:r>
            <a:r>
              <a:rPr lang="en-GB" altLang="zh-CN" sz="1200" dirty="0"/>
              <a:t>(</a:t>
            </a:r>
            <a:r>
              <a:rPr lang="en-GB" altLang="zh-CN" sz="1200" dirty="0" err="1"/>
              <a:t>y_true</a:t>
            </a:r>
            <a:r>
              <a:rPr lang="en-GB" altLang="zh-CN" sz="1200" dirty="0"/>
              <a:t>, </a:t>
            </a:r>
            <a:r>
              <a:rPr lang="en-GB" altLang="zh-CN" sz="1200" dirty="0" err="1"/>
              <a:t>y_pred</a:t>
            </a:r>
            <a:r>
              <a:rPr lang="en-US" altLang="zh-CN" sz="1200" dirty="0"/>
              <a:t>2</a:t>
            </a:r>
            <a:r>
              <a:rPr lang="en-GB" altLang="zh-CN" sz="1200" dirty="0"/>
              <a:t>, </a:t>
            </a:r>
            <a:r>
              <a:rPr lang="en-GB" altLang="zh-CN" sz="1200" dirty="0" err="1">
                <a:solidFill>
                  <a:srgbClr val="660099"/>
                </a:solidFill>
                <a:effectLst/>
              </a:rPr>
              <a:t>pos_label</a:t>
            </a:r>
            <a:r>
              <a:rPr lang="en-GB" altLang="zh-CN" sz="1200" dirty="0"/>
              <a:t>=</a:t>
            </a:r>
            <a:r>
              <a:rPr lang="en-GB" altLang="zh-CN" sz="1200" dirty="0">
                <a:solidFill>
                  <a:srgbClr val="067D17"/>
                </a:solidFill>
                <a:effectLst/>
              </a:rPr>
              <a:t>"</a:t>
            </a:r>
            <a:r>
              <a:rPr lang="zh-CN" altLang="en-US" sz="1200" dirty="0">
                <a:solidFill>
                  <a:srgbClr val="067D17"/>
                </a:solidFill>
                <a:effectLst/>
              </a:rPr>
              <a:t>恶性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"</a:t>
            </a:r>
            <a:r>
              <a:rPr lang="en-US" altLang="zh-CN" sz="1200" dirty="0"/>
              <a:t>)</a:t>
            </a:r>
            <a:br>
              <a:rPr lang="en-US" altLang="zh-CN" sz="1200" dirty="0"/>
            </a:br>
            <a:r>
              <a:rPr lang="en-US" altLang="zh-CN" sz="1200" dirty="0"/>
              <a:t>    </a:t>
            </a:r>
            <a:r>
              <a:rPr lang="en-GB" altLang="zh-CN" sz="1200" dirty="0">
                <a:solidFill>
                  <a:srgbClr val="000080"/>
                </a:solidFill>
                <a:effectLst/>
              </a:rPr>
              <a:t>print</a:t>
            </a:r>
            <a:r>
              <a:rPr lang="en-GB" altLang="zh-CN" sz="1200" dirty="0"/>
              <a:t>(</a:t>
            </a:r>
            <a:r>
              <a:rPr lang="en-GB" altLang="zh-CN" sz="1200" dirty="0">
                <a:solidFill>
                  <a:srgbClr val="067D17"/>
                </a:solidFill>
                <a:effectLst/>
              </a:rPr>
              <a:t>"</a:t>
            </a:r>
            <a:r>
              <a:rPr lang="zh-CN" altLang="en-US" sz="1200" dirty="0">
                <a:solidFill>
                  <a:srgbClr val="067D17"/>
                </a:solidFill>
                <a:effectLst/>
              </a:rPr>
              <a:t>模型</a:t>
            </a:r>
            <a:r>
              <a:rPr lang="en-GB" altLang="zh-CN" sz="1200" dirty="0">
                <a:solidFill>
                  <a:srgbClr val="067D17"/>
                </a:solidFill>
                <a:effectLst/>
              </a:rPr>
              <a:t>B</a:t>
            </a:r>
            <a:r>
              <a:rPr lang="zh-CN" altLang="en-US" sz="1200" dirty="0">
                <a:solidFill>
                  <a:srgbClr val="067D17"/>
                </a:solidFill>
                <a:effectLst/>
              </a:rPr>
              <a:t>精度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:"</a:t>
            </a:r>
            <a:r>
              <a:rPr lang="en-US" altLang="zh-CN" sz="1200" dirty="0"/>
              <a:t>, </a:t>
            </a:r>
            <a:r>
              <a:rPr lang="en-GB" altLang="zh-CN" sz="1200" dirty="0"/>
              <a:t>result)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0033B3"/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2" name="文本占位符 2"/>
          <p:cNvSpPr txBox="1"/>
          <p:nvPr/>
        </p:nvSpPr>
        <p:spPr>
          <a:xfrm>
            <a:off x="1154816" y="1357169"/>
            <a:ext cx="4098486" cy="499578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Open Sans" panose="020B060603050402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精确率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Open Sans" panose="020B060603050402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</a:t>
            </a:r>
            <a:r>
              <a:rPr kumimoji="0" lang="en-GB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Open Sans" panose="020B060603050402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Precision)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Open Sans" panose="020B060603050402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Open Sans" panose="020B060603050402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-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Open Sans" panose="020B060603050402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举个栗子</a:t>
            </a:r>
            <a:endParaRPr kumimoji="0" lang="zh-CN" altLang="en-GB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10879" y="839979"/>
            <a:ext cx="6459803" cy="517190"/>
          </a:xfrm>
        </p:spPr>
        <p:txBody>
          <a:bodyPr/>
          <a:lstStyle/>
          <a:p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分类评估方法 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–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精确率、</a:t>
            </a:r>
            <a:r>
              <a:rPr kumimoji="1" lang="zh-CN" altLang="en-US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召回率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、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F1</a:t>
            </a:r>
            <a:endParaRPr kumimoji="1"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4" name="文本占位符 2"/>
          <p:cNvSpPr txBox="1"/>
          <p:nvPr/>
        </p:nvSpPr>
        <p:spPr>
          <a:xfrm>
            <a:off x="1221659" y="1332437"/>
            <a:ext cx="6221360" cy="499578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dirty="0">
                <a:solidFill>
                  <a:prstClr val="black">
                    <a:lumMod val="85000"/>
                    <a:lumOff val="15000"/>
                  </a:prst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召回率</a:t>
            </a:r>
            <a:r>
              <a:rPr lang="en-US" altLang="zh-CN" dirty="0">
                <a:solidFill>
                  <a:prstClr val="black">
                    <a:lumMod val="85000"/>
                    <a:lumOff val="15000"/>
                  </a:prst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(Recall)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–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概念</a:t>
            </a:r>
            <a:endParaRPr kumimoji="0" lang="zh-CN" altLang="en-GB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文本框 1"/>
              <p:cNvSpPr txBox="1"/>
              <p:nvPr/>
            </p:nvSpPr>
            <p:spPr>
              <a:xfrm>
                <a:off x="1592570" y="1651319"/>
                <a:ext cx="5578112" cy="15807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  <a:defRPr/>
                </a:pPr>
                <a:r>
                  <a:rPr lang="zh-CN" altLang="en-US" sz="1400" noProof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也叫</a:t>
                </a:r>
                <a:r>
                  <a:rPr lang="zh-CN" altLang="en-US" sz="1400" noProof="0" dirty="0">
                    <a:solidFill>
                      <a:schemeClr val="accent2">
                        <a:lumMod val="75000"/>
                      </a:scheme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查全</a:t>
                </a:r>
                <a:r>
                  <a:rPr lang="zh-CN" altLang="en-US" sz="1400" dirty="0">
                    <a:solidFill>
                      <a:schemeClr val="accent2">
                        <a:lumMod val="75000"/>
                      </a:scheme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率</a:t>
                </a:r>
                <a:r>
                  <a:rPr lang="zh-CN" altLang="en-US" sz="1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，指的是预测为真正例样本占所有真实正例样本的比重例如：恶性肿瘤当做正例样本，则我们想知道模型是否能把所有的恶性肿瘤患者都预测出来</a:t>
                </a:r>
                <a:r>
                  <a:rPr lang="zh-CN" altLang="en-US" dirty="0"/>
                  <a:t>。</a:t>
                </a:r>
                <a:endParaRPr lang="en-US" altLang="zh-CN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  <a:defRPr/>
                </a:pPr>
                <a:r>
                  <a:rPr lang="zh-CN" altLang="en-US" sz="1400" noProof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计算方法</a:t>
                </a: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：</a:t>
                </a: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P</a:t>
                </a: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=</a:t>
                </a: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0" lang="en-US" altLang="zh-CN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kumimoji="0" lang="en-US" altLang="zh-CN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TP</m:t>
                        </m:r>
                      </m:num>
                      <m:den>
                        <m:r>
                          <m:rPr>
                            <m:sty m:val="p"/>
                          </m:rPr>
                          <a:rPr kumimoji="0" lang="en-US" altLang="zh-CN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TP</m:t>
                        </m:r>
                        <m:r>
                          <a:rPr kumimoji="0" lang="en-US" altLang="zh-CN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+</m:t>
                        </m:r>
                        <m:r>
                          <a:rPr kumimoji="0" lang="zh-CN" altLang="en-US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kumimoji="0" lang="en-US" altLang="zh-CN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FN</m:t>
                        </m:r>
                      </m:den>
                    </m:f>
                  </m:oMath>
                </a14:m>
                <a:endPara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2">
                      <a:lumMod val="75000"/>
                    </a:schemeClr>
                  </a:solidFill>
                  <a:effectLst/>
                  <a:uLnTx/>
                  <a:uFillTx/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endParaRPr>
              </a:p>
            </p:txBody>
          </p:sp>
        </mc:Choice>
        <mc:Fallback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2570" y="1651319"/>
                <a:ext cx="5578112" cy="1580754"/>
              </a:xfrm>
              <a:prstGeom prst="rect">
                <a:avLst/>
              </a:prstGeom>
              <a:blipFill rotWithShape="1">
                <a:blip r:embed="rId1"/>
                <a:stretch>
                  <a:fillRect l="-11" t="-20" r="5" b="3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本框 8"/>
          <p:cNvSpPr txBox="1"/>
          <p:nvPr/>
        </p:nvSpPr>
        <p:spPr>
          <a:xfrm>
            <a:off x="1437640" y="4064635"/>
            <a:ext cx="4658360" cy="7372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模型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A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：预测对了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C0504D">
                    <a:lumMod val="75000"/>
                  </a:srgb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3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C0504D">
                    <a:lumMod val="75000"/>
                  </a:srgb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个恶性肿瘤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样本，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C0504D">
                    <a:lumMod val="75000"/>
                  </a:srgb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4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C0504D">
                    <a:lumMod val="75000"/>
                  </a:srgb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个良性肿瘤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样本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请计算：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TP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、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FN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、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FP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、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TN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667614" y="4044994"/>
            <a:ext cx="4805515" cy="7372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模型B：预测对了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50000">
                      <a:schemeClr val="accent2"/>
                    </a:gs>
                    <a:gs pos="0">
                      <a:schemeClr val="accent2">
                        <a:lumMod val="25000"/>
                        <a:lumOff val="75000"/>
                      </a:schemeClr>
                    </a:gs>
                    <a:gs pos="100000">
                      <a:schemeClr val="accent2">
                        <a:lumMod val="85000"/>
                      </a:schemeClr>
                    </a:gs>
                  </a:gsLst>
                  <a:lin ang="5400000" scaled="1"/>
                </a:gra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AD2B26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6 个恶性肿瘤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样本，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AD2B26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1个良性肿瘤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样本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请计算：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TP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、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FN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、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FP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、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TN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092084" y="4802136"/>
            <a:ext cx="3343579" cy="20010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真正例 </a:t>
            </a:r>
            <a:r>
              <a:rPr kumimoji="0" lang="en-GB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TP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为：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3 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伪反例 </a:t>
            </a:r>
            <a:r>
              <a:rPr kumimoji="0" lang="en-GB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FN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为：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3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伪正例 </a:t>
            </a:r>
            <a:r>
              <a:rPr kumimoji="0" lang="en-GB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FP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为：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0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真反例 </a:t>
            </a:r>
            <a:r>
              <a:rPr kumimoji="0" lang="en-GB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TN</a:t>
            </a:r>
            <a:r>
              <a:rPr kumimoji="0" lang="zh-CN" alt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：</a:t>
            </a:r>
            <a:r>
              <a:rPr kumimoji="0" lang="en-GB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4</a:t>
            </a:r>
            <a:endParaRPr kumimoji="0" lang="en-GB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C0504D">
                    <a:lumMod val="75000"/>
                  </a:srgb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精度：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C0504D">
                    <a:lumMod val="75000"/>
                  </a:srgb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3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C0504D">
                    <a:lumMod val="75000"/>
                  </a:srgb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C0504D">
                    <a:lumMod val="75000"/>
                  </a:srgb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/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C0504D">
                    <a:lumMod val="75000"/>
                  </a:srgb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C0504D">
                    <a:lumMod val="75000"/>
                  </a:srgb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(3+0)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C0504D">
                    <a:lumMod val="75000"/>
                  </a:srgb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C0504D">
                    <a:lumMod val="75000"/>
                  </a:srgb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=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C0504D">
                    <a:lumMod val="75000"/>
                  </a:srgb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C0504D">
                    <a:lumMod val="75000"/>
                  </a:srgb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100%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C0504D">
                    <a:lumMod val="75000"/>
                  </a:srgb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C0504D">
                  <a:lumMod val="75000"/>
                </a:srgb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C0504D">
                    <a:lumMod val="75000"/>
                  </a:srgb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召回率：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C0504D">
                    <a:lumMod val="75000"/>
                  </a:srgb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3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C0504D">
                    <a:lumMod val="75000"/>
                  </a:srgb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C0504D">
                    <a:lumMod val="75000"/>
                  </a:srgb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/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C0504D">
                    <a:lumMod val="75000"/>
                  </a:srgb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C0504D">
                    <a:lumMod val="75000"/>
                  </a:srgb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(3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C0504D">
                    <a:lumMod val="75000"/>
                  </a:srgb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C0504D">
                    <a:lumMod val="75000"/>
                  </a:srgb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+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C0504D">
                    <a:lumMod val="75000"/>
                  </a:srgb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C0504D">
                    <a:lumMod val="75000"/>
                  </a:srgb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3)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C0504D">
                    <a:lumMod val="75000"/>
                  </a:srgb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C0504D">
                    <a:lumMod val="75000"/>
                  </a:srgb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=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C0504D">
                    <a:lumMod val="75000"/>
                  </a:srgb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C0504D">
                    <a:lumMod val="75000"/>
                  </a:srgb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50%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C0504D">
                    <a:lumMod val="75000"/>
                  </a:srgb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endParaRPr kumimoji="0" lang="en-GB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C0504D">
                  <a:lumMod val="75000"/>
                </a:srgb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905299" y="4760581"/>
            <a:ext cx="3849260" cy="20010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真正例 </a:t>
            </a:r>
            <a:r>
              <a:rPr kumimoji="0" lang="en-GB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TP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为：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6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伪反例 </a:t>
            </a:r>
            <a:r>
              <a:rPr kumimoji="0" lang="en-GB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FN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为：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0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伪正例 </a:t>
            </a:r>
            <a:r>
              <a:rPr kumimoji="0" lang="en-GB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FP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为：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3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真反例 </a:t>
            </a:r>
            <a:r>
              <a:rPr kumimoji="0" lang="en-GB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TN</a:t>
            </a:r>
            <a:r>
              <a:rPr kumimoji="0" lang="zh-CN" alt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：</a:t>
            </a:r>
            <a:r>
              <a:rPr kumimoji="0" lang="en-GB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1</a:t>
            </a:r>
            <a:endParaRPr kumimoji="0" lang="en-GB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C0504D">
                    <a:lumMod val="75000"/>
                  </a:srgb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精度：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C0504D">
                    <a:lumMod val="75000"/>
                  </a:srgb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6/(6+3)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C0504D">
                    <a:lumMod val="75000"/>
                  </a:srgb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C0504D">
                    <a:lumMod val="75000"/>
                  </a:srgb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=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C0504D">
                    <a:lumMod val="75000"/>
                  </a:srgb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C0504D">
                    <a:lumMod val="75000"/>
                  </a:srgb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67%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C0504D">
                  <a:lumMod val="75000"/>
                </a:srgb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C0504D">
                    <a:lumMod val="75000"/>
                  </a:srgb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召回率：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C0504D">
                    <a:lumMod val="75000"/>
                  </a:srgb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6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C0504D">
                    <a:lumMod val="75000"/>
                  </a:srgb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C0504D">
                    <a:lumMod val="75000"/>
                  </a:srgb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/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C0504D">
                    <a:lumMod val="75000"/>
                  </a:srgb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C0504D">
                    <a:lumMod val="75000"/>
                  </a:srgb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(6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C0504D">
                    <a:lumMod val="75000"/>
                  </a:srgb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C0504D">
                    <a:lumMod val="75000"/>
                  </a:srgb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+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C0504D">
                    <a:lumMod val="75000"/>
                  </a:srgb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C0504D">
                    <a:lumMod val="75000"/>
                  </a:srgb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0)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C0504D">
                    <a:lumMod val="75000"/>
                  </a:srgb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C0504D">
                    <a:lumMod val="75000"/>
                  </a:srgb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=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C0504D">
                    <a:lumMod val="75000"/>
                  </a:srgb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C0504D">
                    <a:lumMod val="75000"/>
                  </a:srgb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100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C0504D">
                  <a:lumMod val="75000"/>
                </a:srgb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cxnSp>
        <p:nvCxnSpPr>
          <p:cNvPr id="13" name="直线连接符 12"/>
          <p:cNvCxnSpPr/>
          <p:nvPr/>
        </p:nvCxnSpPr>
        <p:spPr>
          <a:xfrm flipV="1">
            <a:off x="6272409" y="4185275"/>
            <a:ext cx="0" cy="2150026"/>
          </a:xfrm>
          <a:prstGeom prst="line">
            <a:avLst/>
          </a:prstGeom>
          <a:ln w="22225">
            <a:solidFill>
              <a:srgbClr val="AD2A2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1437640" y="3685540"/>
            <a:ext cx="7695565" cy="4140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已知：样本集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C0504D">
                    <a:lumMod val="75000"/>
                  </a:srgb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10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C0504D">
                    <a:lumMod val="75000"/>
                  </a:srgb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样本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，有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6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个恶性肿瘤样本，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4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个良性肿瘤样本，我们假设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C0504D">
                    <a:lumMod val="75000"/>
                  </a:srgb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恶性肿瘤为正例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C0504D">
                  <a:lumMod val="75000"/>
                </a:srgb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cxnSp>
        <p:nvCxnSpPr>
          <p:cNvPr id="15" name="直线连接符 14"/>
          <p:cNvCxnSpPr/>
          <p:nvPr/>
        </p:nvCxnSpPr>
        <p:spPr>
          <a:xfrm flipH="1">
            <a:off x="2092012" y="3229922"/>
            <a:ext cx="7966388" cy="0"/>
          </a:xfrm>
          <a:prstGeom prst="line">
            <a:avLst/>
          </a:prstGeom>
          <a:ln w="22225">
            <a:solidFill>
              <a:srgbClr val="AD2A2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占位符 2"/>
          <p:cNvSpPr txBox="1"/>
          <p:nvPr/>
        </p:nvSpPr>
        <p:spPr>
          <a:xfrm>
            <a:off x="1160301" y="3230736"/>
            <a:ext cx="6221360" cy="499578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dirty="0">
                <a:solidFill>
                  <a:prstClr val="black">
                    <a:lumMod val="85000"/>
                    <a:lumOff val="15000"/>
                  </a:prstClr>
                </a:solidFill>
                <a:latin typeface="Open Sans" panose="020B0606030504020204" pitchFamily="34" charset="0"/>
              </a:rPr>
              <a:t>召回率</a:t>
            </a:r>
            <a:r>
              <a:rPr lang="en-US" altLang="zh-CN" dirty="0">
                <a:solidFill>
                  <a:prstClr val="black">
                    <a:lumMod val="85000"/>
                    <a:lumOff val="15000"/>
                  </a:prstClr>
                </a:solidFill>
                <a:latin typeface="Open Sans" panose="020B0606030504020204" pitchFamily="34" charset="0"/>
              </a:rPr>
              <a:t>(Recall)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Open Sans" panose="020B060603050402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Open Sans" panose="020B060603050402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-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Open Sans" panose="020B060603050402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举个栗子</a:t>
            </a:r>
            <a:endParaRPr kumimoji="0" lang="zh-CN" altLang="en-GB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2502" y="926690"/>
            <a:ext cx="3941797" cy="21889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1" grpId="0"/>
      <p:bldP spid="1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10879" y="839979"/>
            <a:ext cx="6459803" cy="517190"/>
          </a:xfrm>
        </p:spPr>
        <p:txBody>
          <a:bodyPr/>
          <a:lstStyle/>
          <a:p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分类评估方法 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–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精确率、</a:t>
            </a:r>
            <a:r>
              <a:rPr kumimoji="1" lang="zh-CN" altLang="en-US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召回率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、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F1</a:t>
            </a:r>
            <a:endParaRPr kumimoji="1"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5" name="TextBox 3"/>
          <p:cNvSpPr txBox="1"/>
          <p:nvPr/>
        </p:nvSpPr>
        <p:spPr>
          <a:xfrm>
            <a:off x="2539770" y="2373937"/>
            <a:ext cx="7518629" cy="3046988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200" i="1" dirty="0">
                <a:solidFill>
                  <a:srgbClr val="8C8C8C"/>
                </a:solidFill>
                <a:effectLst/>
              </a:rPr>
              <a:t># </a:t>
            </a:r>
            <a:r>
              <a:rPr lang="zh-CN" altLang="en-US" sz="1200" i="1" dirty="0">
                <a:solidFill>
                  <a:srgbClr val="8C8C8C"/>
                </a:solidFill>
                <a:effectLst/>
              </a:rPr>
              <a:t>召回率（查全率）</a:t>
            </a:r>
            <a:br>
              <a:rPr lang="zh-CN" altLang="en-US" sz="1200" i="1" dirty="0">
                <a:solidFill>
                  <a:srgbClr val="8C8C8C"/>
                </a:solidFill>
                <a:effectLst/>
              </a:rPr>
            </a:br>
            <a:r>
              <a:rPr lang="en-GB" altLang="zh-CN" sz="1200" dirty="0">
                <a:solidFill>
                  <a:srgbClr val="0033B3"/>
                </a:solidFill>
                <a:effectLst/>
              </a:rPr>
              <a:t>from </a:t>
            </a:r>
            <a:r>
              <a:rPr lang="en-GB" altLang="zh-CN" sz="1200" dirty="0" err="1"/>
              <a:t>sklearn.metrics</a:t>
            </a:r>
            <a:r>
              <a:rPr lang="en-GB" altLang="zh-CN" sz="1200" dirty="0"/>
              <a:t> </a:t>
            </a:r>
            <a:r>
              <a:rPr lang="en-GB" altLang="zh-CN" sz="1200" dirty="0">
                <a:solidFill>
                  <a:srgbClr val="0033B3"/>
                </a:solidFill>
                <a:effectLst/>
              </a:rPr>
              <a:t>import </a:t>
            </a:r>
            <a:r>
              <a:rPr lang="en-GB" altLang="zh-CN" sz="1200" dirty="0" err="1"/>
              <a:t>recall_score</a:t>
            </a:r>
            <a:br>
              <a:rPr lang="en-GB" altLang="zh-CN" sz="1200" dirty="0"/>
            </a:br>
            <a:r>
              <a:rPr lang="en-GB" altLang="zh-CN" sz="1200" dirty="0">
                <a:solidFill>
                  <a:srgbClr val="0033B3"/>
                </a:solidFill>
                <a:effectLst/>
              </a:rPr>
              <a:t>def </a:t>
            </a:r>
            <a:r>
              <a:rPr lang="en-GB" altLang="zh-CN" sz="1200" dirty="0">
                <a:solidFill>
                  <a:srgbClr val="00627A"/>
                </a:solidFill>
                <a:effectLst/>
              </a:rPr>
              <a:t>dm02_</a:t>
            </a:r>
            <a:r>
              <a:rPr lang="zh-CN" altLang="en-US" sz="1200" dirty="0">
                <a:solidFill>
                  <a:srgbClr val="00627A"/>
                </a:solidFill>
                <a:effectLst/>
              </a:rPr>
              <a:t>召回率</a:t>
            </a:r>
            <a:r>
              <a:rPr lang="en-GB" altLang="zh-CN" sz="1200" dirty="0">
                <a:solidFill>
                  <a:srgbClr val="00627A"/>
                </a:solidFill>
                <a:effectLst/>
              </a:rPr>
              <a:t>recall</a:t>
            </a:r>
            <a:r>
              <a:rPr lang="en-GB" altLang="zh-CN" sz="1200" dirty="0"/>
              <a:t>():</a:t>
            </a:r>
            <a:br>
              <a:rPr lang="en-GB" altLang="zh-CN" sz="1200" dirty="0"/>
            </a:br>
            <a:r>
              <a:rPr lang="en-GB" altLang="zh-CN" sz="1200" dirty="0"/>
              <a:t>    </a:t>
            </a:r>
            <a:r>
              <a:rPr lang="en-GB" altLang="zh-CN" sz="1200" i="1" dirty="0">
                <a:solidFill>
                  <a:srgbClr val="8C8C8C"/>
                </a:solidFill>
                <a:effectLst/>
              </a:rPr>
              <a:t># </a:t>
            </a:r>
            <a:r>
              <a:rPr lang="zh-CN" altLang="en-US" sz="1200" i="1" dirty="0">
                <a:solidFill>
                  <a:srgbClr val="8C8C8C"/>
                </a:solidFill>
                <a:effectLst/>
              </a:rPr>
              <a:t>样本集中共有</a:t>
            </a:r>
            <a:r>
              <a:rPr lang="en-US" altLang="zh-CN" sz="1200" i="1" dirty="0">
                <a:solidFill>
                  <a:srgbClr val="8C8C8C"/>
                </a:solidFill>
                <a:effectLst/>
              </a:rPr>
              <a:t>6</a:t>
            </a:r>
            <a:r>
              <a:rPr lang="zh-CN" altLang="en-US" sz="1200" i="1" dirty="0">
                <a:solidFill>
                  <a:srgbClr val="8C8C8C"/>
                </a:solidFill>
                <a:effectLst/>
              </a:rPr>
              <a:t>个恶性肿瘤样本</a:t>
            </a:r>
            <a:r>
              <a:rPr lang="en-US" altLang="zh-CN" sz="1200" i="1" dirty="0">
                <a:solidFill>
                  <a:srgbClr val="8C8C8C"/>
                </a:solidFill>
                <a:effectLst/>
              </a:rPr>
              <a:t>, 4</a:t>
            </a:r>
            <a:r>
              <a:rPr lang="zh-CN" altLang="en-US" sz="1200" i="1" dirty="0">
                <a:solidFill>
                  <a:srgbClr val="8C8C8C"/>
                </a:solidFill>
                <a:effectLst/>
              </a:rPr>
              <a:t>个良性肿瘤样本</a:t>
            </a:r>
            <a:br>
              <a:rPr lang="zh-CN" altLang="en-US" sz="1200" i="1" dirty="0">
                <a:solidFill>
                  <a:srgbClr val="8C8C8C"/>
                </a:solidFill>
                <a:effectLst/>
              </a:rPr>
            </a:br>
            <a:r>
              <a:rPr lang="zh-CN" altLang="en-US" sz="1200" i="1" dirty="0">
                <a:solidFill>
                  <a:srgbClr val="8C8C8C"/>
                </a:solidFill>
                <a:effectLst/>
              </a:rPr>
              <a:t>    </a:t>
            </a:r>
            <a:r>
              <a:rPr lang="en-GB" altLang="zh-CN" sz="1200" dirty="0" err="1"/>
              <a:t>y_true</a:t>
            </a:r>
            <a:r>
              <a:rPr lang="en-GB" altLang="zh-CN" sz="1200" dirty="0"/>
              <a:t> = [</a:t>
            </a:r>
            <a:r>
              <a:rPr lang="en-GB" altLang="zh-CN" sz="1200" dirty="0">
                <a:solidFill>
                  <a:srgbClr val="067D17"/>
                </a:solidFill>
                <a:effectLst/>
              </a:rPr>
              <a:t>“</a:t>
            </a:r>
            <a:r>
              <a:rPr lang="zh-CN" altLang="en-US" sz="1200" dirty="0">
                <a:solidFill>
                  <a:srgbClr val="067D17"/>
                </a:solidFill>
                <a:effectLst/>
              </a:rPr>
              <a:t>恶性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”</a:t>
            </a:r>
            <a:r>
              <a:rPr lang="en-US" altLang="zh-CN" sz="1200" dirty="0"/>
              <a:t>, 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“</a:t>
            </a:r>
            <a:r>
              <a:rPr lang="zh-CN" altLang="en-US" sz="1200" dirty="0">
                <a:solidFill>
                  <a:srgbClr val="067D17"/>
                </a:solidFill>
                <a:effectLst/>
              </a:rPr>
              <a:t>恶性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”</a:t>
            </a:r>
            <a:r>
              <a:rPr lang="en-US" altLang="zh-CN" sz="1200" dirty="0"/>
              <a:t>, 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“</a:t>
            </a:r>
            <a:r>
              <a:rPr lang="zh-CN" altLang="en-US" sz="1200" dirty="0">
                <a:solidFill>
                  <a:srgbClr val="067D17"/>
                </a:solidFill>
                <a:effectLst/>
              </a:rPr>
              <a:t>恶性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”</a:t>
            </a:r>
            <a:r>
              <a:rPr lang="en-US" altLang="zh-CN" sz="1200" dirty="0"/>
              <a:t>, 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“</a:t>
            </a:r>
            <a:r>
              <a:rPr lang="zh-CN" altLang="en-US" sz="1200" dirty="0">
                <a:solidFill>
                  <a:srgbClr val="067D17"/>
                </a:solidFill>
                <a:effectLst/>
              </a:rPr>
              <a:t>恶性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”</a:t>
            </a:r>
            <a:r>
              <a:rPr lang="en-US" altLang="zh-CN" sz="1200" dirty="0"/>
              <a:t>, 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“</a:t>
            </a:r>
            <a:r>
              <a:rPr lang="zh-CN" altLang="en-US" sz="1200" dirty="0">
                <a:solidFill>
                  <a:srgbClr val="067D17"/>
                </a:solidFill>
                <a:effectLst/>
              </a:rPr>
              <a:t>恶性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”</a:t>
            </a:r>
            <a:r>
              <a:rPr lang="en-US" altLang="zh-CN" sz="1200" dirty="0"/>
              <a:t>, 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“</a:t>
            </a:r>
            <a:r>
              <a:rPr lang="zh-CN" altLang="en-US" sz="1200" dirty="0">
                <a:solidFill>
                  <a:srgbClr val="067D17"/>
                </a:solidFill>
                <a:effectLst/>
              </a:rPr>
              <a:t>恶性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”</a:t>
            </a:r>
            <a:r>
              <a:rPr lang="en-US" altLang="zh-CN" sz="1200" dirty="0">
                <a:solidFill>
                  <a:srgbClr val="067D17"/>
                </a:solidFill>
              </a:rPr>
              <a:t>,</a:t>
            </a:r>
            <a:r>
              <a:rPr lang="en-US" altLang="zh-CN" sz="1200" dirty="0"/>
              <a:t>  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"</a:t>
            </a:r>
            <a:r>
              <a:rPr lang="zh-CN" altLang="en-US" sz="1200" dirty="0">
                <a:solidFill>
                  <a:srgbClr val="067D17"/>
                </a:solidFill>
                <a:effectLst/>
              </a:rPr>
              <a:t>良性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"</a:t>
            </a:r>
            <a:r>
              <a:rPr lang="en-US" altLang="zh-CN" sz="1200" dirty="0"/>
              <a:t>, 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"</a:t>
            </a:r>
            <a:r>
              <a:rPr lang="zh-CN" altLang="en-US" sz="1200" dirty="0">
                <a:solidFill>
                  <a:srgbClr val="067D17"/>
                </a:solidFill>
                <a:effectLst/>
              </a:rPr>
              <a:t>良性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"</a:t>
            </a:r>
            <a:r>
              <a:rPr lang="en-US" altLang="zh-CN" sz="1200" dirty="0"/>
              <a:t>, 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"</a:t>
            </a:r>
            <a:r>
              <a:rPr lang="zh-CN" altLang="en-US" sz="1200" dirty="0">
                <a:solidFill>
                  <a:srgbClr val="067D17"/>
                </a:solidFill>
                <a:effectLst/>
              </a:rPr>
              <a:t>良性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"</a:t>
            </a:r>
            <a:r>
              <a:rPr lang="en-US" altLang="zh-CN" sz="1200" dirty="0"/>
              <a:t>, 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"</a:t>
            </a:r>
            <a:r>
              <a:rPr lang="zh-CN" altLang="en-US" sz="1200" dirty="0">
                <a:solidFill>
                  <a:srgbClr val="067D17"/>
                </a:solidFill>
                <a:effectLst/>
              </a:rPr>
              <a:t>良性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"</a:t>
            </a:r>
            <a:r>
              <a:rPr lang="en-US" altLang="zh-CN" sz="1200" dirty="0"/>
              <a:t>]</a:t>
            </a:r>
            <a:br>
              <a:rPr lang="en-US" altLang="zh-CN" sz="1200" dirty="0"/>
            </a:br>
            <a:br>
              <a:rPr lang="en-US" altLang="zh-CN" sz="1200" dirty="0"/>
            </a:br>
            <a:r>
              <a:rPr lang="en-US" altLang="zh-CN" sz="1200" dirty="0"/>
              <a:t>    </a:t>
            </a:r>
            <a:r>
              <a:rPr lang="en-US" altLang="zh-CN" sz="1200" i="1" dirty="0">
                <a:solidFill>
                  <a:srgbClr val="8C8C8C"/>
                </a:solidFill>
                <a:effectLst/>
              </a:rPr>
              <a:t># 1. </a:t>
            </a:r>
            <a:r>
              <a:rPr lang="zh-CN" altLang="en-US" sz="1200" i="1" dirty="0">
                <a:solidFill>
                  <a:srgbClr val="8C8C8C"/>
                </a:solidFill>
                <a:effectLst/>
              </a:rPr>
              <a:t>模型 </a:t>
            </a:r>
            <a:r>
              <a:rPr lang="en-GB" altLang="zh-CN" sz="1200" i="1" dirty="0">
                <a:solidFill>
                  <a:srgbClr val="8C8C8C"/>
                </a:solidFill>
                <a:effectLst/>
              </a:rPr>
              <a:t>A: </a:t>
            </a:r>
            <a:r>
              <a:rPr lang="zh-CN" altLang="en-US" sz="1200" i="1" dirty="0">
                <a:solidFill>
                  <a:srgbClr val="8C8C8C"/>
                </a:solidFill>
                <a:effectLst/>
              </a:rPr>
              <a:t>预测对了</a:t>
            </a:r>
            <a:r>
              <a:rPr lang="en-US" altLang="zh-CN" sz="1200" i="1" dirty="0">
                <a:solidFill>
                  <a:srgbClr val="8C8C8C"/>
                </a:solidFill>
                <a:effectLst/>
              </a:rPr>
              <a:t>3</a:t>
            </a:r>
            <a:r>
              <a:rPr lang="zh-CN" altLang="en-US" sz="1200" i="1" dirty="0">
                <a:solidFill>
                  <a:srgbClr val="8C8C8C"/>
                </a:solidFill>
                <a:effectLst/>
              </a:rPr>
              <a:t>个恶性肿瘤样本</a:t>
            </a:r>
            <a:r>
              <a:rPr lang="en-US" altLang="zh-CN" sz="1200" i="1" dirty="0">
                <a:solidFill>
                  <a:srgbClr val="8C8C8C"/>
                </a:solidFill>
                <a:effectLst/>
              </a:rPr>
              <a:t>, 4</a:t>
            </a:r>
            <a:r>
              <a:rPr lang="zh-CN" altLang="en-US" sz="1200" i="1" dirty="0">
                <a:solidFill>
                  <a:srgbClr val="8C8C8C"/>
                </a:solidFill>
                <a:effectLst/>
              </a:rPr>
              <a:t>个良性肿瘤样本</a:t>
            </a:r>
            <a:br>
              <a:rPr lang="zh-CN" altLang="en-US" sz="1200" i="1" dirty="0">
                <a:solidFill>
                  <a:srgbClr val="8C8C8C"/>
                </a:solidFill>
                <a:effectLst/>
              </a:rPr>
            </a:br>
            <a:r>
              <a:rPr lang="zh-CN" altLang="en-US" sz="1200" i="1" dirty="0">
                <a:solidFill>
                  <a:srgbClr val="8C8C8C"/>
                </a:solidFill>
                <a:effectLst/>
              </a:rPr>
              <a:t>    </a:t>
            </a:r>
            <a:r>
              <a:rPr lang="en-GB" altLang="zh-CN" sz="1200" dirty="0" err="1"/>
              <a:t>y_pred</a:t>
            </a:r>
            <a:r>
              <a:rPr lang="en-US" altLang="zh-CN" sz="1200" dirty="0"/>
              <a:t>1</a:t>
            </a:r>
            <a:r>
              <a:rPr lang="en-GB" altLang="zh-CN" sz="1200" dirty="0"/>
              <a:t> = [</a:t>
            </a:r>
            <a:r>
              <a:rPr lang="en-GB" altLang="zh-CN" sz="1200" dirty="0">
                <a:solidFill>
                  <a:srgbClr val="067D17"/>
                </a:solidFill>
                <a:effectLst/>
              </a:rPr>
              <a:t>"</a:t>
            </a:r>
            <a:r>
              <a:rPr lang="zh-CN" altLang="en-US" sz="1200" dirty="0">
                <a:solidFill>
                  <a:srgbClr val="067D17"/>
                </a:solidFill>
                <a:effectLst/>
              </a:rPr>
              <a:t>恶性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"</a:t>
            </a:r>
            <a:r>
              <a:rPr lang="en-US" altLang="zh-CN" sz="1200" dirty="0"/>
              <a:t>, 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"</a:t>
            </a:r>
            <a:r>
              <a:rPr lang="zh-CN" altLang="en-US" sz="1200" dirty="0">
                <a:solidFill>
                  <a:srgbClr val="067D17"/>
                </a:solidFill>
                <a:effectLst/>
              </a:rPr>
              <a:t>恶性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"</a:t>
            </a:r>
            <a:r>
              <a:rPr lang="en-US" altLang="zh-CN" sz="1200" dirty="0"/>
              <a:t>, 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"</a:t>
            </a:r>
            <a:r>
              <a:rPr lang="zh-CN" altLang="en-US" sz="1200" dirty="0">
                <a:solidFill>
                  <a:srgbClr val="067D17"/>
                </a:solidFill>
                <a:effectLst/>
              </a:rPr>
              <a:t>恶性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"</a:t>
            </a:r>
            <a:r>
              <a:rPr lang="en-US" altLang="zh-CN" sz="1200" dirty="0"/>
              <a:t>, 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"</a:t>
            </a:r>
            <a:r>
              <a:rPr lang="zh-CN" altLang="en-US" sz="1200" dirty="0">
                <a:solidFill>
                  <a:srgbClr val="067D17"/>
                </a:solidFill>
                <a:effectLst/>
              </a:rPr>
              <a:t>良性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"</a:t>
            </a:r>
            <a:r>
              <a:rPr lang="en-US" altLang="zh-CN" sz="1200" dirty="0"/>
              <a:t>, 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"</a:t>
            </a:r>
            <a:r>
              <a:rPr lang="zh-CN" altLang="en-US" sz="1200" dirty="0">
                <a:solidFill>
                  <a:srgbClr val="067D17"/>
                </a:solidFill>
                <a:effectLst/>
              </a:rPr>
              <a:t>良性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"</a:t>
            </a:r>
            <a:r>
              <a:rPr lang="en-US" altLang="zh-CN" sz="1200" dirty="0"/>
              <a:t>, 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"</a:t>
            </a:r>
            <a:r>
              <a:rPr lang="zh-CN" altLang="en-US" sz="1200" dirty="0">
                <a:solidFill>
                  <a:srgbClr val="067D17"/>
                </a:solidFill>
                <a:effectLst/>
              </a:rPr>
              <a:t>良性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"</a:t>
            </a:r>
            <a:r>
              <a:rPr lang="en-US" altLang="zh-CN" sz="1200" dirty="0"/>
              <a:t>, 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"</a:t>
            </a:r>
            <a:r>
              <a:rPr lang="zh-CN" altLang="en-US" sz="1200" dirty="0">
                <a:solidFill>
                  <a:srgbClr val="067D17"/>
                </a:solidFill>
                <a:effectLst/>
              </a:rPr>
              <a:t>良性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"</a:t>
            </a:r>
            <a:r>
              <a:rPr lang="en-US" altLang="zh-CN" sz="1200" dirty="0"/>
              <a:t>, 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"</a:t>
            </a:r>
            <a:r>
              <a:rPr lang="zh-CN" altLang="en-US" sz="1200" dirty="0">
                <a:solidFill>
                  <a:srgbClr val="067D17"/>
                </a:solidFill>
                <a:effectLst/>
              </a:rPr>
              <a:t>良性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"</a:t>
            </a:r>
            <a:r>
              <a:rPr lang="en-US" altLang="zh-CN" sz="1200" dirty="0"/>
              <a:t>, 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"</a:t>
            </a:r>
            <a:r>
              <a:rPr lang="zh-CN" altLang="en-US" sz="1200" dirty="0">
                <a:solidFill>
                  <a:srgbClr val="067D17"/>
                </a:solidFill>
                <a:effectLst/>
              </a:rPr>
              <a:t>良性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"</a:t>
            </a:r>
            <a:r>
              <a:rPr lang="en-US" altLang="zh-CN" sz="1200" dirty="0"/>
              <a:t>, 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"</a:t>
            </a:r>
            <a:r>
              <a:rPr lang="zh-CN" altLang="en-US" sz="1200" dirty="0">
                <a:solidFill>
                  <a:srgbClr val="067D17"/>
                </a:solidFill>
                <a:effectLst/>
              </a:rPr>
              <a:t>良性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"</a:t>
            </a:r>
            <a:r>
              <a:rPr lang="en-US" altLang="zh-CN" sz="1200" dirty="0"/>
              <a:t>]</a:t>
            </a:r>
            <a:br>
              <a:rPr lang="en-US" altLang="zh-CN" sz="1200" dirty="0"/>
            </a:br>
            <a:r>
              <a:rPr lang="en-US" altLang="zh-CN" sz="1200" dirty="0"/>
              <a:t>    </a:t>
            </a:r>
            <a:r>
              <a:rPr lang="en-GB" altLang="zh-CN" sz="1200" dirty="0"/>
              <a:t>result = </a:t>
            </a:r>
            <a:r>
              <a:rPr lang="en-GB" altLang="zh-CN" sz="1200" dirty="0" err="1"/>
              <a:t>recall_score</a:t>
            </a:r>
            <a:r>
              <a:rPr lang="en-GB" altLang="zh-CN" sz="1200" dirty="0"/>
              <a:t>(</a:t>
            </a:r>
            <a:r>
              <a:rPr lang="en-GB" altLang="zh-CN" sz="1200" dirty="0" err="1"/>
              <a:t>y_true</a:t>
            </a:r>
            <a:r>
              <a:rPr lang="en-GB" altLang="zh-CN" sz="1200" dirty="0"/>
              <a:t>, </a:t>
            </a:r>
            <a:r>
              <a:rPr lang="en-GB" altLang="zh-CN" sz="1200" dirty="0" err="1"/>
              <a:t>y_pred</a:t>
            </a:r>
            <a:r>
              <a:rPr lang="en-US" altLang="zh-CN" sz="1200" dirty="0"/>
              <a:t>1</a:t>
            </a:r>
            <a:r>
              <a:rPr lang="en-GB" altLang="zh-CN" sz="1200" dirty="0"/>
              <a:t>, </a:t>
            </a:r>
            <a:r>
              <a:rPr lang="en-GB" altLang="zh-CN" sz="1200" dirty="0" err="1">
                <a:solidFill>
                  <a:srgbClr val="660099"/>
                </a:solidFill>
                <a:effectLst/>
              </a:rPr>
              <a:t>pos_label</a:t>
            </a:r>
            <a:r>
              <a:rPr lang="en-GB" altLang="zh-CN" sz="1200" dirty="0"/>
              <a:t>=</a:t>
            </a:r>
            <a:r>
              <a:rPr lang="en-GB" altLang="zh-CN" sz="1200" dirty="0">
                <a:solidFill>
                  <a:srgbClr val="067D17"/>
                </a:solidFill>
                <a:effectLst/>
              </a:rPr>
              <a:t>"</a:t>
            </a:r>
            <a:r>
              <a:rPr lang="zh-CN" altLang="en-US" sz="1200" dirty="0">
                <a:solidFill>
                  <a:srgbClr val="067D17"/>
                </a:solidFill>
                <a:effectLst/>
              </a:rPr>
              <a:t>恶性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"</a:t>
            </a:r>
            <a:r>
              <a:rPr lang="en-US" altLang="zh-CN" sz="1200" dirty="0"/>
              <a:t>)</a:t>
            </a:r>
            <a:br>
              <a:rPr lang="en-US" altLang="zh-CN" sz="1200" dirty="0"/>
            </a:br>
            <a:r>
              <a:rPr lang="en-US" altLang="zh-CN" sz="1200" dirty="0"/>
              <a:t>    </a:t>
            </a:r>
            <a:r>
              <a:rPr lang="en-GB" altLang="zh-CN" sz="1200" dirty="0">
                <a:solidFill>
                  <a:srgbClr val="000080"/>
                </a:solidFill>
                <a:effectLst/>
              </a:rPr>
              <a:t>print</a:t>
            </a:r>
            <a:r>
              <a:rPr lang="en-GB" altLang="zh-CN" sz="1200" dirty="0"/>
              <a:t>(</a:t>
            </a:r>
            <a:r>
              <a:rPr lang="en-GB" altLang="zh-CN" sz="1200" dirty="0">
                <a:solidFill>
                  <a:srgbClr val="067D17"/>
                </a:solidFill>
                <a:effectLst/>
              </a:rPr>
              <a:t>"</a:t>
            </a:r>
            <a:r>
              <a:rPr lang="zh-CN" altLang="en-US" sz="1200" dirty="0">
                <a:solidFill>
                  <a:srgbClr val="067D17"/>
                </a:solidFill>
                <a:effectLst/>
              </a:rPr>
              <a:t>模型</a:t>
            </a:r>
            <a:r>
              <a:rPr lang="en-GB" altLang="zh-CN" sz="1200" dirty="0">
                <a:solidFill>
                  <a:srgbClr val="067D17"/>
                </a:solidFill>
                <a:effectLst/>
              </a:rPr>
              <a:t>A</a:t>
            </a:r>
            <a:r>
              <a:rPr lang="zh-CN" altLang="en-US" sz="1200" dirty="0">
                <a:solidFill>
                  <a:srgbClr val="067D17"/>
                </a:solidFill>
                <a:effectLst/>
              </a:rPr>
              <a:t>召回率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:"</a:t>
            </a:r>
            <a:r>
              <a:rPr lang="en-US" altLang="zh-CN" sz="1200" dirty="0"/>
              <a:t>, </a:t>
            </a:r>
            <a:r>
              <a:rPr lang="en-GB" altLang="zh-CN" sz="1200" dirty="0"/>
              <a:t>result)</a:t>
            </a:r>
            <a:br>
              <a:rPr lang="en-GB" altLang="zh-CN" sz="1200" dirty="0"/>
            </a:br>
            <a:br>
              <a:rPr lang="en-GB" altLang="zh-CN" sz="1200" dirty="0"/>
            </a:br>
            <a:r>
              <a:rPr lang="en-GB" altLang="zh-CN" sz="1200" dirty="0"/>
              <a:t>    </a:t>
            </a:r>
            <a:r>
              <a:rPr lang="en-GB" altLang="zh-CN" sz="1200" i="1" dirty="0">
                <a:solidFill>
                  <a:srgbClr val="8C8C8C"/>
                </a:solidFill>
                <a:effectLst/>
              </a:rPr>
              <a:t># 2. </a:t>
            </a:r>
            <a:r>
              <a:rPr lang="zh-CN" altLang="en-US" sz="1200" i="1" dirty="0">
                <a:solidFill>
                  <a:srgbClr val="8C8C8C"/>
                </a:solidFill>
                <a:effectLst/>
              </a:rPr>
              <a:t>模型 </a:t>
            </a:r>
            <a:r>
              <a:rPr lang="en-GB" altLang="zh-CN" sz="1200" i="1" dirty="0">
                <a:solidFill>
                  <a:srgbClr val="8C8C8C"/>
                </a:solidFill>
                <a:effectLst/>
              </a:rPr>
              <a:t>B: </a:t>
            </a:r>
            <a:r>
              <a:rPr lang="zh-CN" altLang="en-US" sz="1200" i="1" dirty="0">
                <a:solidFill>
                  <a:srgbClr val="8C8C8C"/>
                </a:solidFill>
                <a:effectLst/>
              </a:rPr>
              <a:t>预测对了</a:t>
            </a:r>
            <a:r>
              <a:rPr lang="en-US" altLang="zh-CN" sz="1200" i="1" dirty="0">
                <a:solidFill>
                  <a:srgbClr val="8C8C8C"/>
                </a:solidFill>
                <a:effectLst/>
              </a:rPr>
              <a:t>6</a:t>
            </a:r>
            <a:r>
              <a:rPr lang="zh-CN" altLang="en-US" sz="1200" i="1" dirty="0">
                <a:solidFill>
                  <a:srgbClr val="8C8C8C"/>
                </a:solidFill>
                <a:effectLst/>
              </a:rPr>
              <a:t>个恶性肿瘤样本</a:t>
            </a:r>
            <a:r>
              <a:rPr lang="en-US" altLang="zh-CN" sz="1200" i="1" dirty="0">
                <a:solidFill>
                  <a:srgbClr val="8C8C8C"/>
                </a:solidFill>
                <a:effectLst/>
              </a:rPr>
              <a:t>, 1</a:t>
            </a:r>
            <a:r>
              <a:rPr lang="zh-CN" altLang="en-US" sz="1200" i="1" dirty="0">
                <a:solidFill>
                  <a:srgbClr val="8C8C8C"/>
                </a:solidFill>
                <a:effectLst/>
              </a:rPr>
              <a:t>个良性肿瘤样本</a:t>
            </a:r>
            <a:br>
              <a:rPr lang="zh-CN" altLang="en-US" sz="1200" i="1" dirty="0">
                <a:solidFill>
                  <a:srgbClr val="8C8C8C"/>
                </a:solidFill>
                <a:effectLst/>
              </a:rPr>
            </a:br>
            <a:r>
              <a:rPr lang="zh-CN" altLang="en-US" sz="1200" i="1" dirty="0">
                <a:solidFill>
                  <a:srgbClr val="8C8C8C"/>
                </a:solidFill>
                <a:effectLst/>
              </a:rPr>
              <a:t>    </a:t>
            </a:r>
            <a:r>
              <a:rPr lang="en-GB" altLang="zh-CN" sz="1200" dirty="0" err="1"/>
              <a:t>y_pred</a:t>
            </a:r>
            <a:r>
              <a:rPr lang="en-US" altLang="zh-CN" sz="1200" dirty="0"/>
              <a:t>2</a:t>
            </a:r>
            <a:r>
              <a:rPr lang="en-GB" altLang="zh-CN" sz="1200" dirty="0"/>
              <a:t>= [</a:t>
            </a:r>
            <a:r>
              <a:rPr lang="en-GB" altLang="zh-CN" sz="1200" dirty="0">
                <a:solidFill>
                  <a:srgbClr val="067D17"/>
                </a:solidFill>
                <a:effectLst/>
              </a:rPr>
              <a:t>"</a:t>
            </a:r>
            <a:r>
              <a:rPr lang="zh-CN" altLang="en-US" sz="1200" dirty="0">
                <a:solidFill>
                  <a:srgbClr val="067D17"/>
                </a:solidFill>
                <a:effectLst/>
              </a:rPr>
              <a:t>恶性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"</a:t>
            </a:r>
            <a:r>
              <a:rPr lang="en-US" altLang="zh-CN" sz="1200" dirty="0"/>
              <a:t>, 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"</a:t>
            </a:r>
            <a:r>
              <a:rPr lang="zh-CN" altLang="en-US" sz="1200" dirty="0">
                <a:solidFill>
                  <a:srgbClr val="067D17"/>
                </a:solidFill>
                <a:effectLst/>
              </a:rPr>
              <a:t>恶性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"</a:t>
            </a:r>
            <a:r>
              <a:rPr lang="en-US" altLang="zh-CN" sz="1200" dirty="0"/>
              <a:t>, 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"</a:t>
            </a:r>
            <a:r>
              <a:rPr lang="zh-CN" altLang="en-US" sz="1200" dirty="0">
                <a:solidFill>
                  <a:srgbClr val="067D17"/>
                </a:solidFill>
                <a:effectLst/>
              </a:rPr>
              <a:t>恶性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"</a:t>
            </a:r>
            <a:r>
              <a:rPr lang="en-US" altLang="zh-CN" sz="1200" dirty="0"/>
              <a:t>, 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"</a:t>
            </a:r>
            <a:r>
              <a:rPr lang="zh-CN" altLang="en-US" sz="1200" dirty="0">
                <a:solidFill>
                  <a:srgbClr val="067D17"/>
                </a:solidFill>
                <a:effectLst/>
              </a:rPr>
              <a:t>恶性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"</a:t>
            </a:r>
            <a:r>
              <a:rPr lang="en-US" altLang="zh-CN" sz="1200" dirty="0"/>
              <a:t>, 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"</a:t>
            </a:r>
            <a:r>
              <a:rPr lang="zh-CN" altLang="en-US" sz="1200" dirty="0">
                <a:solidFill>
                  <a:srgbClr val="067D17"/>
                </a:solidFill>
                <a:effectLst/>
              </a:rPr>
              <a:t>恶性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"</a:t>
            </a:r>
            <a:r>
              <a:rPr lang="en-US" altLang="zh-CN" sz="1200" dirty="0"/>
              <a:t>, 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"</a:t>
            </a:r>
            <a:r>
              <a:rPr lang="zh-CN" altLang="en-US" sz="1200" dirty="0">
                <a:solidFill>
                  <a:srgbClr val="067D17"/>
                </a:solidFill>
                <a:effectLst/>
              </a:rPr>
              <a:t>恶性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"</a:t>
            </a:r>
            <a:r>
              <a:rPr lang="en-US" altLang="zh-CN" sz="1200" dirty="0"/>
              <a:t>,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"</a:t>
            </a:r>
            <a:r>
              <a:rPr lang="zh-CN" altLang="en-US" sz="1200" dirty="0">
                <a:solidFill>
                  <a:srgbClr val="067D17"/>
                </a:solidFill>
                <a:effectLst/>
              </a:rPr>
              <a:t>恶性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"</a:t>
            </a:r>
            <a:r>
              <a:rPr lang="en-US" altLang="zh-CN" sz="1200" dirty="0"/>
              <a:t>, 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"</a:t>
            </a:r>
            <a:r>
              <a:rPr lang="zh-CN" altLang="en-US" sz="1200" dirty="0">
                <a:solidFill>
                  <a:srgbClr val="067D17"/>
                </a:solidFill>
                <a:effectLst/>
              </a:rPr>
              <a:t>恶性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"</a:t>
            </a:r>
            <a:r>
              <a:rPr lang="en-US" altLang="zh-CN" sz="1200" dirty="0"/>
              <a:t>, 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"</a:t>
            </a:r>
            <a:r>
              <a:rPr lang="zh-CN" altLang="en-US" sz="1200" dirty="0">
                <a:solidFill>
                  <a:srgbClr val="067D17"/>
                </a:solidFill>
                <a:effectLst/>
              </a:rPr>
              <a:t>恶性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"</a:t>
            </a:r>
            <a:r>
              <a:rPr lang="en-US" altLang="zh-CN" sz="1200" dirty="0"/>
              <a:t>, 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"</a:t>
            </a:r>
            <a:r>
              <a:rPr lang="zh-CN" altLang="en-US" sz="1200" dirty="0">
                <a:solidFill>
                  <a:srgbClr val="067D17"/>
                </a:solidFill>
                <a:effectLst/>
              </a:rPr>
              <a:t>良性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"</a:t>
            </a:r>
            <a:r>
              <a:rPr lang="en-US" altLang="zh-CN" sz="1200" dirty="0"/>
              <a:t>]</a:t>
            </a:r>
            <a:br>
              <a:rPr lang="en-US" altLang="zh-CN" sz="1200" dirty="0"/>
            </a:br>
            <a:br>
              <a:rPr lang="en-US" altLang="zh-CN" sz="1200" dirty="0"/>
            </a:br>
            <a:r>
              <a:rPr lang="en-US" altLang="zh-CN" sz="1200" dirty="0"/>
              <a:t>    </a:t>
            </a:r>
            <a:r>
              <a:rPr lang="en-GB" altLang="zh-CN" sz="1200" dirty="0"/>
              <a:t>result = </a:t>
            </a:r>
            <a:r>
              <a:rPr lang="en-GB" altLang="zh-CN" sz="1200" dirty="0" err="1"/>
              <a:t>recall_score</a:t>
            </a:r>
            <a:r>
              <a:rPr lang="en-GB" altLang="zh-CN" sz="1200" dirty="0"/>
              <a:t>(</a:t>
            </a:r>
            <a:r>
              <a:rPr lang="en-GB" altLang="zh-CN" sz="1200" dirty="0" err="1"/>
              <a:t>y_true</a:t>
            </a:r>
            <a:r>
              <a:rPr lang="en-GB" altLang="zh-CN" sz="1200" dirty="0"/>
              <a:t>, </a:t>
            </a:r>
            <a:r>
              <a:rPr lang="en-GB" altLang="zh-CN" sz="1200" dirty="0" err="1"/>
              <a:t>y_pred</a:t>
            </a:r>
            <a:r>
              <a:rPr lang="en-US" altLang="zh-CN" sz="1200" dirty="0"/>
              <a:t>2</a:t>
            </a:r>
            <a:r>
              <a:rPr lang="en-GB" altLang="zh-CN" sz="1200" dirty="0"/>
              <a:t>, </a:t>
            </a:r>
            <a:r>
              <a:rPr lang="en-GB" altLang="zh-CN" sz="1200" dirty="0" err="1">
                <a:solidFill>
                  <a:srgbClr val="660099"/>
                </a:solidFill>
                <a:effectLst/>
              </a:rPr>
              <a:t>pos_label</a:t>
            </a:r>
            <a:r>
              <a:rPr lang="en-GB" altLang="zh-CN" sz="1200" dirty="0"/>
              <a:t>=</a:t>
            </a:r>
            <a:r>
              <a:rPr lang="en-GB" altLang="zh-CN" sz="1200" dirty="0">
                <a:solidFill>
                  <a:srgbClr val="067D17"/>
                </a:solidFill>
                <a:effectLst/>
              </a:rPr>
              <a:t>"</a:t>
            </a:r>
            <a:r>
              <a:rPr lang="zh-CN" altLang="en-US" sz="1200" dirty="0">
                <a:solidFill>
                  <a:srgbClr val="067D17"/>
                </a:solidFill>
                <a:effectLst/>
              </a:rPr>
              <a:t>恶性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"</a:t>
            </a:r>
            <a:r>
              <a:rPr lang="en-US" altLang="zh-CN" sz="1200" dirty="0"/>
              <a:t>)</a:t>
            </a:r>
            <a:br>
              <a:rPr lang="en-US" altLang="zh-CN" sz="1200" dirty="0"/>
            </a:br>
            <a:r>
              <a:rPr lang="en-US" altLang="zh-CN" sz="1200" dirty="0"/>
              <a:t>    </a:t>
            </a:r>
            <a:r>
              <a:rPr lang="en-GB" altLang="zh-CN" sz="1200" dirty="0">
                <a:solidFill>
                  <a:srgbClr val="000080"/>
                </a:solidFill>
                <a:effectLst/>
              </a:rPr>
              <a:t>print</a:t>
            </a:r>
            <a:r>
              <a:rPr lang="en-GB" altLang="zh-CN" sz="1200" dirty="0"/>
              <a:t>(</a:t>
            </a:r>
            <a:r>
              <a:rPr lang="en-GB" altLang="zh-CN" sz="1200" dirty="0">
                <a:solidFill>
                  <a:srgbClr val="067D17"/>
                </a:solidFill>
                <a:effectLst/>
              </a:rPr>
              <a:t>"</a:t>
            </a:r>
            <a:r>
              <a:rPr lang="zh-CN" altLang="en-US" sz="1200" dirty="0">
                <a:solidFill>
                  <a:srgbClr val="067D17"/>
                </a:solidFill>
                <a:effectLst/>
              </a:rPr>
              <a:t>模型</a:t>
            </a:r>
            <a:r>
              <a:rPr lang="en-GB" altLang="zh-CN" sz="1200" dirty="0">
                <a:solidFill>
                  <a:srgbClr val="067D17"/>
                </a:solidFill>
                <a:effectLst/>
              </a:rPr>
              <a:t>B</a:t>
            </a:r>
            <a:r>
              <a:rPr lang="zh-CN" altLang="en-US" sz="1200" dirty="0">
                <a:solidFill>
                  <a:srgbClr val="067D17"/>
                </a:solidFill>
                <a:effectLst/>
              </a:rPr>
              <a:t>召回率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:"</a:t>
            </a:r>
            <a:r>
              <a:rPr lang="en-US" altLang="zh-CN" sz="1200" dirty="0"/>
              <a:t>, </a:t>
            </a:r>
            <a:r>
              <a:rPr lang="en-GB" altLang="zh-CN" sz="1200" dirty="0"/>
              <a:t>result)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0033B3"/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2" name="文本占位符 2"/>
          <p:cNvSpPr txBox="1"/>
          <p:nvPr/>
        </p:nvSpPr>
        <p:spPr>
          <a:xfrm>
            <a:off x="1154816" y="1357169"/>
            <a:ext cx="4098486" cy="499578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F1- score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Open Sans" panose="020B060603050402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Open Sans" panose="020B060603050402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-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Open Sans" panose="020B060603050402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举个栗子 </a:t>
            </a:r>
            <a:endParaRPr kumimoji="0" lang="zh-CN" altLang="en-GB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10879" y="839979"/>
            <a:ext cx="6459803" cy="517190"/>
          </a:xfrm>
        </p:spPr>
        <p:txBody>
          <a:bodyPr/>
          <a:lstStyle/>
          <a:p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分类评估方法 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–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精确率、召回率、</a:t>
            </a:r>
            <a:r>
              <a:rPr kumimoji="1" lang="en-US" altLang="zh-CN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F1</a:t>
            </a:r>
            <a:endParaRPr kumimoji="1" lang="zh-CN" altLang="en-US" dirty="0">
              <a:solidFill>
                <a:schemeClr val="accent2">
                  <a:lumMod val="7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4" name="文本占位符 2"/>
          <p:cNvSpPr txBox="1"/>
          <p:nvPr/>
        </p:nvSpPr>
        <p:spPr>
          <a:xfrm>
            <a:off x="1221659" y="1332437"/>
            <a:ext cx="6221360" cy="499578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F1- score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endParaRPr kumimoji="0" lang="zh-CN" altLang="en-GB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文本框 1"/>
              <p:cNvSpPr txBox="1"/>
              <p:nvPr/>
            </p:nvSpPr>
            <p:spPr>
              <a:xfrm>
                <a:off x="2033970" y="1725140"/>
                <a:ext cx="8936371" cy="10620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  <a:defRPr/>
                </a:pPr>
                <a:r>
                  <a:rPr lang="zh-CN" altLang="en-US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若对模型的精度、召回率都有要求，希望知道模型在这两个评估方向的</a:t>
                </a:r>
                <a:r>
                  <a:rPr lang="zh-CN" altLang="en-US" dirty="0">
                    <a:solidFill>
                      <a:schemeClr val="accent2">
                        <a:lumMod val="75000"/>
                      </a:scheme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综合预测能力</a:t>
                </a:r>
                <a:r>
                  <a:rPr lang="zh-CN" altLang="en-US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？</a:t>
                </a:r>
                <a:endParaRPr kumimoji="0" lang="en-US" altLang="zh-CN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endParaRPr>
              </a:p>
              <a:p>
                <a:pPr marL="285750" marR="0" lvl="0" indent="-28575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defRPr/>
                </a:pPr>
                <a:r>
                  <a:rPr lang="zh-CN" altLang="en-US" noProof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计算方法</a:t>
                </a:r>
                <a:r>
                  <a:rPr kumimoji="0" lang="zh-CN" alt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：</a:t>
                </a:r>
                <a:r>
                  <a:rPr kumimoji="0" lang="en-US" altLang="zh-CN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P</a:t>
                </a:r>
                <a:r>
                  <a:rPr kumimoji="0" lang="zh-CN" alt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kumimoji="0" lang="en-US" altLang="zh-CN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==</a:t>
                </a:r>
                <a:r>
                  <a:rPr kumimoji="0" lang="zh-CN" alt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0" lang="en-US" altLang="zh-CN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</m:ctrlPr>
                      </m:fPr>
                      <m:num>
                        <m:r>
                          <a:rPr kumimoji="0" lang="en-US" altLang="zh-CN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2</m:t>
                        </m:r>
                        <m:r>
                          <a:rPr kumimoji="0" lang="zh-CN" altLang="en-US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 ∗</m:t>
                        </m:r>
                        <m:r>
                          <a:rPr kumimoji="0" lang="en-US" altLang="zh-CN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𝑃𝑟𝑒𝑐𝑖𝑠𝑖𝑜𝑛</m:t>
                        </m:r>
                        <m:r>
                          <a:rPr kumimoji="0" lang="zh-CN" altLang="en-US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 ∗</m:t>
                        </m:r>
                        <m:r>
                          <a:rPr kumimoji="0" lang="en-US" altLang="zh-CN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𝑅𝑒𝑐𝑎𝑙𝑙</m:t>
                        </m:r>
                      </m:num>
                      <m:den>
                        <m:r>
                          <a:rPr kumimoji="0" lang="en-US" altLang="zh-CN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𝑃𝑟𝑒𝑐𝑖𝑠𝑖𝑜𝑛</m:t>
                        </m:r>
                        <m:r>
                          <a:rPr kumimoji="0" lang="en-US" altLang="zh-CN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+</m:t>
                        </m:r>
                        <m:r>
                          <a:rPr kumimoji="0" lang="en-US" altLang="zh-CN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𝑅𝑒𝑐𝑎𝑙𝑙</m:t>
                        </m:r>
                      </m:den>
                    </m:f>
                  </m:oMath>
                </a14:m>
                <a:endParaRPr kumimoji="0" lang="en-US" altLang="zh-CN" b="0" i="0" u="none" strike="noStrike" kern="1200" cap="none" spc="0" normalizeH="0" baseline="0" noProof="0" dirty="0">
                  <a:ln>
                    <a:noFill/>
                  </a:ln>
                  <a:solidFill>
                    <a:srgbClr val="C0504D">
                      <a:lumMod val="75000"/>
                    </a:srgbClr>
                  </a:solidFill>
                  <a:effectLst/>
                  <a:uLnTx/>
                  <a:uFillTx/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endParaRPr>
              </a:p>
            </p:txBody>
          </p:sp>
        </mc:Choice>
        <mc:Fallback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3970" y="1725140"/>
                <a:ext cx="8936371" cy="1062022"/>
              </a:xfrm>
              <a:prstGeom prst="rect">
                <a:avLst/>
              </a:prstGeom>
              <a:blipFill rotWithShape="1">
                <a:blip r:embed="rId1"/>
                <a:stretch>
                  <a:fillRect l="-1" t="-45" r="-1427" b="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本框 8"/>
          <p:cNvSpPr txBox="1"/>
          <p:nvPr/>
        </p:nvSpPr>
        <p:spPr>
          <a:xfrm>
            <a:off x="1437640" y="4064635"/>
            <a:ext cx="4658995" cy="7372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模型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A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：预测对了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C0504D">
                    <a:lumMod val="75000"/>
                  </a:srgb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3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C0504D">
                    <a:lumMod val="75000"/>
                  </a:srgb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个恶性肿瘤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样本，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C0504D">
                    <a:lumMod val="75000"/>
                  </a:srgb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4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C0504D">
                    <a:lumMod val="75000"/>
                  </a:srgb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个良性肿瘤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样本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请计算：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TP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、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FN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、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FP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、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TN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667614" y="4044994"/>
            <a:ext cx="4805515" cy="7372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40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  <a:sym typeface="+mn-ea"/>
              </a:rPr>
              <a:t>模型</a:t>
            </a:r>
            <a:r>
              <a:rPr lang="en-US" altLang="zh-CN" sz="140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  <a:sym typeface="+mn-ea"/>
              </a:rPr>
              <a:t>B</a:t>
            </a:r>
            <a:r>
              <a:rPr lang="zh-CN" altLang="en-US" sz="140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  <a:sym typeface="+mn-ea"/>
              </a:rPr>
              <a:t>：预测对了</a:t>
            </a:r>
            <a:r>
              <a:rPr lang="zh-CN" altLang="en-US" sz="1400" noProof="0" dirty="0">
                <a:ln>
                  <a:noFill/>
                </a:ln>
                <a:gradFill>
                  <a:gsLst>
                    <a:gs pos="50000">
                      <a:schemeClr val="accent2"/>
                    </a:gs>
                    <a:gs pos="0">
                      <a:schemeClr val="accent2">
                        <a:lumMod val="25000"/>
                        <a:lumOff val="75000"/>
                      </a:schemeClr>
                    </a:gs>
                    <a:gs pos="100000">
                      <a:schemeClr val="accent2">
                        <a:lumMod val="85000"/>
                      </a:schemeClr>
                    </a:gs>
                  </a:gsLst>
                  <a:lin ang="5400000" scaled="1"/>
                </a:gra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  <a:sym typeface="+mn-ea"/>
              </a:rPr>
              <a:t> </a:t>
            </a:r>
            <a:r>
              <a:rPr lang="zh-CN" altLang="en-US" sz="1400" noProof="0" dirty="0">
                <a:ln>
                  <a:noFill/>
                </a:ln>
                <a:solidFill>
                  <a:srgbClr val="AD2B26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  <a:sym typeface="+mn-ea"/>
              </a:rPr>
              <a:t>6 个恶性肿瘤</a:t>
            </a:r>
            <a:r>
              <a:rPr lang="zh-CN" altLang="en-US" sz="140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  <a:sym typeface="+mn-ea"/>
              </a:rPr>
              <a:t>样本，</a:t>
            </a:r>
            <a:r>
              <a:rPr lang="zh-CN" altLang="en-US" sz="1400" noProof="0" dirty="0">
                <a:ln>
                  <a:noFill/>
                </a:ln>
                <a:solidFill>
                  <a:srgbClr val="AD2B26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  <a:sym typeface="+mn-ea"/>
              </a:rPr>
              <a:t>1个良性肿瘤</a:t>
            </a:r>
            <a:r>
              <a:rPr lang="zh-CN" altLang="en-US" sz="140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  <a:sym typeface="+mn-ea"/>
              </a:rPr>
              <a:t>样本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请计算：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TP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、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FN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、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FP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、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TN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092084" y="4753876"/>
            <a:ext cx="3343579" cy="20053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真正例 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TP 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为：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3 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伪反例 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FN 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为：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3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伪正例 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FP 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为：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0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真反例 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TN</a:t>
            </a:r>
            <a:r>
              <a:rPr kumimoji="0" lang="zh-CN" alt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：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4</a:t>
            </a:r>
            <a:endParaRPr kumimoji="0" lang="en-GB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精度：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100%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noProof="0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召回率：</a:t>
            </a:r>
            <a:r>
              <a:rPr lang="en-US" altLang="zh-CN" sz="1200" noProof="0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50%</a:t>
            </a:r>
            <a:endParaRPr lang="en-US" altLang="zh-CN" sz="1200" noProof="0" dirty="0">
              <a:solidFill>
                <a:schemeClr val="accent2">
                  <a:lumMod val="7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>
              <a:lnSpc>
                <a:spcPct val="150000"/>
              </a:lnSpc>
            </a:pPr>
            <a:r>
              <a:rPr lang="en-GB" altLang="zh-CN" sz="1200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F1-score</a:t>
            </a:r>
            <a:r>
              <a:rPr lang="zh-CN" altLang="en-US" sz="1200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lang="en-GB" altLang="zh-CN" sz="1200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67%</a:t>
            </a:r>
            <a:r>
              <a:rPr lang="zh-CN" altLang="en-US" sz="1200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endParaRPr lang="en-GB" altLang="zh-CN" sz="1200" dirty="0">
              <a:solidFill>
                <a:schemeClr val="accent2">
                  <a:lumMod val="7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905299" y="4760581"/>
            <a:ext cx="3849260" cy="20053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defRPr/>
            </a:pPr>
            <a:r>
              <a:rPr kumimoji="0" lang="zh-CN" altLang="en-US" sz="120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真正例 </a:t>
            </a:r>
            <a:r>
              <a:rPr kumimoji="0" lang="en-GB" altLang="zh-CN" sz="120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TP </a:t>
            </a:r>
            <a:r>
              <a:rPr kumimoji="0" lang="zh-CN" altLang="en-US" sz="120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为：</a:t>
            </a:r>
            <a:r>
              <a:rPr kumimoji="0" lang="en-US" altLang="zh-CN" sz="120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6</a:t>
            </a:r>
            <a:endParaRPr kumimoji="0" lang="en-US" altLang="zh-CN" sz="120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defRPr/>
            </a:pPr>
            <a:r>
              <a:rPr kumimoji="0" lang="zh-CN" altLang="en-US" sz="120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伪反例 </a:t>
            </a:r>
            <a:r>
              <a:rPr kumimoji="0" lang="en-GB" altLang="zh-CN" sz="120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FN </a:t>
            </a:r>
            <a:r>
              <a:rPr kumimoji="0" lang="zh-CN" altLang="en-US" sz="120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为：</a:t>
            </a:r>
            <a:r>
              <a:rPr kumimoji="0" lang="en-US" altLang="zh-CN" sz="120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0</a:t>
            </a:r>
            <a:endParaRPr kumimoji="0" lang="en-US" altLang="zh-CN" sz="120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defRPr/>
            </a:pPr>
            <a:r>
              <a:rPr kumimoji="0" lang="zh-CN" altLang="en-US" sz="120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伪正例 </a:t>
            </a:r>
            <a:r>
              <a:rPr kumimoji="0" lang="en-GB" altLang="zh-CN" sz="120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FP </a:t>
            </a:r>
            <a:r>
              <a:rPr kumimoji="0" lang="zh-CN" altLang="en-US" sz="120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为：</a:t>
            </a:r>
            <a:r>
              <a:rPr kumimoji="0" lang="en-US" altLang="zh-CN" sz="120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3</a:t>
            </a:r>
            <a:endParaRPr kumimoji="0" lang="en-US" altLang="zh-CN" sz="120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defRPr/>
            </a:pPr>
            <a:r>
              <a:rPr kumimoji="0" lang="zh-CN" altLang="en-US" sz="120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真反例 </a:t>
            </a:r>
            <a:r>
              <a:rPr kumimoji="0" lang="en-GB" altLang="zh-CN" sz="120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TN</a:t>
            </a:r>
            <a:r>
              <a:rPr kumimoji="0" lang="zh-CN" altLang="en-GB" sz="120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：</a:t>
            </a:r>
            <a:r>
              <a:rPr kumimoji="0" lang="en-GB" altLang="zh-CN" sz="120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1</a:t>
            </a:r>
            <a:endParaRPr kumimoji="0" lang="en-GB" altLang="zh-CN" sz="120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精度： </a:t>
            </a:r>
            <a:r>
              <a:rPr kumimoji="0" lang="en-US" altLang="zh-CN" sz="120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67%</a:t>
            </a:r>
            <a:endParaRPr kumimoji="0" lang="en-US" altLang="zh-CN" sz="1200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noProof="0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召回率： </a:t>
            </a:r>
            <a:r>
              <a:rPr lang="en-US" altLang="zh-CN" sz="1200" noProof="0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100</a:t>
            </a:r>
            <a:endParaRPr lang="en-US" altLang="zh-CN" sz="1200" noProof="0" dirty="0">
              <a:solidFill>
                <a:schemeClr val="accent2">
                  <a:lumMod val="7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>
              <a:lnSpc>
                <a:spcPct val="150000"/>
              </a:lnSpc>
            </a:pPr>
            <a:r>
              <a:rPr lang="en-GB" altLang="zh-CN" sz="1200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F1-score</a:t>
            </a:r>
            <a:r>
              <a:rPr lang="zh-CN" altLang="en-GB" sz="1200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：</a:t>
            </a:r>
            <a:r>
              <a:rPr lang="en-GB" altLang="zh-CN" sz="1200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80%</a:t>
            </a:r>
            <a:endParaRPr lang="en-GB" altLang="zh-CN" sz="1200" dirty="0">
              <a:solidFill>
                <a:schemeClr val="accent2">
                  <a:lumMod val="7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cxnSp>
        <p:nvCxnSpPr>
          <p:cNvPr id="13" name="直线连接符 12"/>
          <p:cNvCxnSpPr/>
          <p:nvPr/>
        </p:nvCxnSpPr>
        <p:spPr>
          <a:xfrm flipV="1">
            <a:off x="6272409" y="4185275"/>
            <a:ext cx="0" cy="2150026"/>
          </a:xfrm>
          <a:prstGeom prst="line">
            <a:avLst/>
          </a:prstGeom>
          <a:ln w="22225">
            <a:solidFill>
              <a:srgbClr val="AD2A2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1437640" y="3685540"/>
            <a:ext cx="7553325" cy="4140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已知：样本集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C0504D">
                    <a:lumMod val="75000"/>
                  </a:srgb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10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C0504D">
                    <a:lumMod val="75000"/>
                  </a:srgb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样本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，有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6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个恶性肿瘤样本，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4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个良性肿瘤样本，我们假设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C0504D">
                    <a:lumMod val="75000"/>
                  </a:srgb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恶性肿瘤为正例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C0504D">
                  <a:lumMod val="75000"/>
                </a:srgb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cxnSp>
        <p:nvCxnSpPr>
          <p:cNvPr id="15" name="直线连接符 14"/>
          <p:cNvCxnSpPr/>
          <p:nvPr/>
        </p:nvCxnSpPr>
        <p:spPr>
          <a:xfrm flipH="1">
            <a:off x="2092012" y="3229922"/>
            <a:ext cx="7966388" cy="0"/>
          </a:xfrm>
          <a:prstGeom prst="line">
            <a:avLst/>
          </a:prstGeom>
          <a:ln w="22225">
            <a:solidFill>
              <a:srgbClr val="AD2A2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占位符 2"/>
          <p:cNvSpPr txBox="1"/>
          <p:nvPr/>
        </p:nvSpPr>
        <p:spPr>
          <a:xfrm>
            <a:off x="1160301" y="3230736"/>
            <a:ext cx="6221360" cy="499578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Open Sans" panose="020B060603050402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F1-score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Open Sans" panose="020B060603050402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Open Sans" panose="020B060603050402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-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Open Sans" panose="020B060603050402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举个栗子 </a:t>
            </a:r>
            <a:endParaRPr kumimoji="0" lang="zh-CN" altLang="en-GB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10879" y="839979"/>
            <a:ext cx="6459803" cy="517190"/>
          </a:xfrm>
        </p:spPr>
        <p:txBody>
          <a:bodyPr/>
          <a:lstStyle/>
          <a:p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分类评估方法 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–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精确率、召回率、</a:t>
            </a:r>
            <a:r>
              <a:rPr kumimoji="1" lang="en-US" altLang="zh-CN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F1</a:t>
            </a:r>
            <a:endParaRPr kumimoji="1" lang="zh-CN" altLang="en-US" dirty="0">
              <a:solidFill>
                <a:schemeClr val="accent2">
                  <a:lumMod val="7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5" name="TextBox 3"/>
          <p:cNvSpPr txBox="1"/>
          <p:nvPr/>
        </p:nvSpPr>
        <p:spPr>
          <a:xfrm>
            <a:off x="2234970" y="2269177"/>
            <a:ext cx="6979367" cy="3231654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br>
              <a:rPr lang="en-GB" altLang="zh-CN" sz="1200" dirty="0"/>
            </a:br>
            <a:r>
              <a:rPr lang="en-GB" altLang="zh-CN" sz="1200" dirty="0">
                <a:solidFill>
                  <a:srgbClr val="0033B3"/>
                </a:solidFill>
                <a:effectLst/>
              </a:rPr>
              <a:t>from </a:t>
            </a:r>
            <a:r>
              <a:rPr lang="en-GB" altLang="zh-CN" sz="1200" dirty="0" err="1"/>
              <a:t>sklearn.metrics</a:t>
            </a:r>
            <a:r>
              <a:rPr lang="en-GB" altLang="zh-CN" sz="1200" dirty="0"/>
              <a:t> </a:t>
            </a:r>
            <a:r>
              <a:rPr lang="en-GB" altLang="zh-CN" sz="1200" dirty="0">
                <a:solidFill>
                  <a:srgbClr val="0033B3"/>
                </a:solidFill>
                <a:effectLst/>
              </a:rPr>
              <a:t>import </a:t>
            </a:r>
            <a:r>
              <a:rPr lang="en-GB" altLang="zh-CN" sz="1200" dirty="0"/>
              <a:t>f1_score</a:t>
            </a:r>
            <a:br>
              <a:rPr lang="en-GB" altLang="zh-CN" sz="1200" dirty="0"/>
            </a:br>
            <a:r>
              <a:rPr lang="en-GB" altLang="zh-CN" sz="1200" dirty="0">
                <a:solidFill>
                  <a:srgbClr val="0033B3"/>
                </a:solidFill>
                <a:effectLst/>
              </a:rPr>
              <a:t>def </a:t>
            </a:r>
            <a:r>
              <a:rPr lang="en-GB" altLang="zh-CN" sz="1200" dirty="0">
                <a:solidFill>
                  <a:srgbClr val="00627A"/>
                </a:solidFill>
                <a:effectLst/>
              </a:rPr>
              <a:t>dm03_F1</a:t>
            </a:r>
            <a:r>
              <a:rPr lang="en-GB" altLang="zh-CN" sz="1200" dirty="0"/>
              <a:t>():</a:t>
            </a:r>
            <a:br>
              <a:rPr lang="en-GB" altLang="zh-CN" sz="1200" dirty="0"/>
            </a:br>
            <a:r>
              <a:rPr lang="en-GB" altLang="zh-CN" sz="1200" dirty="0"/>
              <a:t>    </a:t>
            </a:r>
            <a:r>
              <a:rPr lang="en-GB" altLang="zh-CN" sz="1200" i="1" dirty="0">
                <a:solidFill>
                  <a:srgbClr val="8C8C8C"/>
                </a:solidFill>
                <a:effectLst/>
              </a:rPr>
              <a:t># </a:t>
            </a:r>
            <a:r>
              <a:rPr lang="zh-CN" altLang="en-US" sz="1200" i="1" dirty="0">
                <a:solidFill>
                  <a:srgbClr val="8C8C8C"/>
                </a:solidFill>
                <a:effectLst/>
              </a:rPr>
              <a:t>样本集中共有</a:t>
            </a:r>
            <a:r>
              <a:rPr lang="en-US" altLang="zh-CN" sz="1200" i="1" dirty="0">
                <a:solidFill>
                  <a:srgbClr val="8C8C8C"/>
                </a:solidFill>
                <a:effectLst/>
              </a:rPr>
              <a:t>6</a:t>
            </a:r>
            <a:r>
              <a:rPr lang="zh-CN" altLang="en-US" sz="1200" i="1" dirty="0">
                <a:solidFill>
                  <a:srgbClr val="8C8C8C"/>
                </a:solidFill>
                <a:effectLst/>
              </a:rPr>
              <a:t>个恶性肿瘤样本</a:t>
            </a:r>
            <a:r>
              <a:rPr lang="en-US" altLang="zh-CN" sz="1200" i="1" dirty="0">
                <a:solidFill>
                  <a:srgbClr val="8C8C8C"/>
                </a:solidFill>
                <a:effectLst/>
              </a:rPr>
              <a:t>, 4</a:t>
            </a:r>
            <a:r>
              <a:rPr lang="zh-CN" altLang="en-US" sz="1200" i="1" dirty="0">
                <a:solidFill>
                  <a:srgbClr val="8C8C8C"/>
                </a:solidFill>
                <a:effectLst/>
              </a:rPr>
              <a:t>个良性肿瘤样本</a:t>
            </a:r>
            <a:br>
              <a:rPr lang="zh-CN" altLang="en-US" sz="1200" i="1" dirty="0">
                <a:solidFill>
                  <a:srgbClr val="8C8C8C"/>
                </a:solidFill>
                <a:effectLst/>
              </a:rPr>
            </a:br>
            <a:r>
              <a:rPr lang="zh-CN" altLang="en-US" sz="1200" i="1" dirty="0">
                <a:solidFill>
                  <a:srgbClr val="8C8C8C"/>
                </a:solidFill>
                <a:effectLst/>
              </a:rPr>
              <a:t>    </a:t>
            </a:r>
            <a:r>
              <a:rPr lang="en-GB" altLang="zh-CN" sz="1200" dirty="0" err="1"/>
              <a:t>y_true</a:t>
            </a:r>
            <a:r>
              <a:rPr lang="en-GB" altLang="zh-CN" sz="1200" dirty="0"/>
              <a:t> = [</a:t>
            </a:r>
            <a:r>
              <a:rPr lang="en-GB" altLang="zh-CN" sz="1200" dirty="0">
                <a:solidFill>
                  <a:srgbClr val="067D17"/>
                </a:solidFill>
                <a:effectLst/>
              </a:rPr>
              <a:t>"</a:t>
            </a:r>
            <a:r>
              <a:rPr lang="zh-CN" altLang="en-US" sz="1200" dirty="0">
                <a:solidFill>
                  <a:srgbClr val="067D17"/>
                </a:solidFill>
                <a:effectLst/>
              </a:rPr>
              <a:t>恶性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"</a:t>
            </a:r>
            <a:r>
              <a:rPr lang="en-US" altLang="zh-CN" sz="1200" dirty="0"/>
              <a:t>, 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"</a:t>
            </a:r>
            <a:r>
              <a:rPr lang="zh-CN" altLang="en-US" sz="1200" dirty="0">
                <a:solidFill>
                  <a:srgbClr val="067D17"/>
                </a:solidFill>
                <a:effectLst/>
              </a:rPr>
              <a:t>恶性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"</a:t>
            </a:r>
            <a:r>
              <a:rPr lang="en-US" altLang="zh-CN" sz="1200" dirty="0"/>
              <a:t>, 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"</a:t>
            </a:r>
            <a:r>
              <a:rPr lang="zh-CN" altLang="en-US" sz="1200" dirty="0">
                <a:solidFill>
                  <a:srgbClr val="067D17"/>
                </a:solidFill>
                <a:effectLst/>
              </a:rPr>
              <a:t>恶性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"</a:t>
            </a:r>
            <a:r>
              <a:rPr lang="en-US" altLang="zh-CN" sz="1200" dirty="0"/>
              <a:t>, 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"</a:t>
            </a:r>
            <a:r>
              <a:rPr lang="zh-CN" altLang="en-US" sz="1200" dirty="0">
                <a:solidFill>
                  <a:srgbClr val="067D17"/>
                </a:solidFill>
                <a:effectLst/>
              </a:rPr>
              <a:t>恶性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"</a:t>
            </a:r>
            <a:r>
              <a:rPr lang="en-US" altLang="zh-CN" sz="1200" dirty="0"/>
              <a:t>, 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"</a:t>
            </a:r>
            <a:r>
              <a:rPr lang="zh-CN" altLang="en-US" sz="1200" dirty="0">
                <a:solidFill>
                  <a:srgbClr val="067D17"/>
                </a:solidFill>
                <a:effectLst/>
              </a:rPr>
              <a:t>恶性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"</a:t>
            </a:r>
            <a:r>
              <a:rPr lang="en-US" altLang="zh-CN" sz="1200" dirty="0"/>
              <a:t>, 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"</a:t>
            </a:r>
            <a:r>
              <a:rPr lang="zh-CN" altLang="en-US" sz="1200" dirty="0">
                <a:solidFill>
                  <a:srgbClr val="067D17"/>
                </a:solidFill>
                <a:effectLst/>
              </a:rPr>
              <a:t>恶性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"</a:t>
            </a:r>
            <a:r>
              <a:rPr lang="en-US" altLang="zh-CN" sz="1200" dirty="0"/>
              <a:t>, 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"</a:t>
            </a:r>
            <a:r>
              <a:rPr lang="zh-CN" altLang="en-US" sz="1200" dirty="0">
                <a:solidFill>
                  <a:srgbClr val="067D17"/>
                </a:solidFill>
                <a:effectLst/>
              </a:rPr>
              <a:t>良性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"</a:t>
            </a:r>
            <a:r>
              <a:rPr lang="en-US" altLang="zh-CN" sz="1200" dirty="0"/>
              <a:t>, 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"</a:t>
            </a:r>
            <a:r>
              <a:rPr lang="zh-CN" altLang="en-US" sz="1200" dirty="0">
                <a:solidFill>
                  <a:srgbClr val="067D17"/>
                </a:solidFill>
                <a:effectLst/>
              </a:rPr>
              <a:t>良性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"</a:t>
            </a:r>
            <a:r>
              <a:rPr lang="en-US" altLang="zh-CN" sz="1200" dirty="0"/>
              <a:t>, 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"</a:t>
            </a:r>
            <a:r>
              <a:rPr lang="zh-CN" altLang="en-US" sz="1200" dirty="0">
                <a:solidFill>
                  <a:srgbClr val="067D17"/>
                </a:solidFill>
                <a:effectLst/>
              </a:rPr>
              <a:t>良性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"</a:t>
            </a:r>
            <a:r>
              <a:rPr lang="en-US" altLang="zh-CN" sz="1200" dirty="0"/>
              <a:t>, 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"</a:t>
            </a:r>
            <a:r>
              <a:rPr lang="zh-CN" altLang="en-US" sz="1200" dirty="0">
                <a:solidFill>
                  <a:srgbClr val="067D17"/>
                </a:solidFill>
                <a:effectLst/>
              </a:rPr>
              <a:t>良性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"</a:t>
            </a:r>
            <a:r>
              <a:rPr lang="en-US" altLang="zh-CN" sz="1200" dirty="0"/>
              <a:t>]</a:t>
            </a:r>
            <a:br>
              <a:rPr lang="en-US" altLang="zh-CN" sz="1200" dirty="0"/>
            </a:br>
            <a:br>
              <a:rPr lang="en-US" altLang="zh-CN" sz="1200" dirty="0"/>
            </a:br>
            <a:r>
              <a:rPr lang="en-US" altLang="zh-CN" sz="1200" dirty="0"/>
              <a:t>    </a:t>
            </a:r>
            <a:r>
              <a:rPr lang="en-US" altLang="zh-CN" sz="1200" i="1" dirty="0">
                <a:solidFill>
                  <a:srgbClr val="8C8C8C"/>
                </a:solidFill>
                <a:effectLst/>
              </a:rPr>
              <a:t># 1. </a:t>
            </a:r>
            <a:r>
              <a:rPr lang="zh-CN" altLang="en-US" sz="1200" i="1" dirty="0">
                <a:solidFill>
                  <a:srgbClr val="8C8C8C"/>
                </a:solidFill>
                <a:effectLst/>
              </a:rPr>
              <a:t>模型 </a:t>
            </a:r>
            <a:r>
              <a:rPr lang="en-GB" altLang="zh-CN" sz="1200" i="1" dirty="0">
                <a:solidFill>
                  <a:srgbClr val="8C8C8C"/>
                </a:solidFill>
                <a:effectLst/>
              </a:rPr>
              <a:t>A: </a:t>
            </a:r>
            <a:r>
              <a:rPr lang="zh-CN" altLang="en-US" sz="1200" i="1" dirty="0">
                <a:solidFill>
                  <a:srgbClr val="8C8C8C"/>
                </a:solidFill>
                <a:effectLst/>
              </a:rPr>
              <a:t>预测对了</a:t>
            </a:r>
            <a:r>
              <a:rPr lang="en-US" altLang="zh-CN" sz="1200" i="1" dirty="0">
                <a:solidFill>
                  <a:srgbClr val="8C8C8C"/>
                </a:solidFill>
                <a:effectLst/>
              </a:rPr>
              <a:t>3</a:t>
            </a:r>
            <a:r>
              <a:rPr lang="zh-CN" altLang="en-US" sz="1200" i="1" dirty="0">
                <a:solidFill>
                  <a:srgbClr val="8C8C8C"/>
                </a:solidFill>
                <a:effectLst/>
              </a:rPr>
              <a:t>个恶性肿瘤样本</a:t>
            </a:r>
            <a:r>
              <a:rPr lang="en-US" altLang="zh-CN" sz="1200" i="1" dirty="0">
                <a:solidFill>
                  <a:srgbClr val="8C8C8C"/>
                </a:solidFill>
                <a:effectLst/>
              </a:rPr>
              <a:t>, 4</a:t>
            </a:r>
            <a:r>
              <a:rPr lang="zh-CN" altLang="en-US" sz="1200" i="1" dirty="0">
                <a:solidFill>
                  <a:srgbClr val="8C8C8C"/>
                </a:solidFill>
                <a:effectLst/>
              </a:rPr>
              <a:t>个良性肿瘤样本</a:t>
            </a:r>
            <a:br>
              <a:rPr lang="zh-CN" altLang="en-US" sz="1200" i="1" dirty="0">
                <a:solidFill>
                  <a:srgbClr val="8C8C8C"/>
                </a:solidFill>
                <a:effectLst/>
              </a:rPr>
            </a:br>
            <a:r>
              <a:rPr lang="zh-CN" altLang="en-US" sz="1200" i="1" dirty="0">
                <a:solidFill>
                  <a:srgbClr val="8C8C8C"/>
                </a:solidFill>
                <a:effectLst/>
              </a:rPr>
              <a:t>    </a:t>
            </a:r>
            <a:r>
              <a:rPr lang="en-GB" altLang="zh-CN" sz="1200" dirty="0" err="1"/>
              <a:t>y_pred</a:t>
            </a:r>
            <a:r>
              <a:rPr lang="en-GB" altLang="zh-CN" sz="1200" dirty="0"/>
              <a:t> = [</a:t>
            </a:r>
            <a:r>
              <a:rPr lang="en-GB" altLang="zh-CN" sz="1200" dirty="0">
                <a:solidFill>
                  <a:srgbClr val="067D17"/>
                </a:solidFill>
                <a:effectLst/>
              </a:rPr>
              <a:t>"</a:t>
            </a:r>
            <a:r>
              <a:rPr lang="zh-CN" altLang="en-US" sz="1200" dirty="0">
                <a:solidFill>
                  <a:srgbClr val="067D17"/>
                </a:solidFill>
                <a:effectLst/>
              </a:rPr>
              <a:t>恶性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"</a:t>
            </a:r>
            <a:r>
              <a:rPr lang="en-US" altLang="zh-CN" sz="1200" dirty="0"/>
              <a:t>, 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"</a:t>
            </a:r>
            <a:r>
              <a:rPr lang="zh-CN" altLang="en-US" sz="1200" dirty="0">
                <a:solidFill>
                  <a:srgbClr val="067D17"/>
                </a:solidFill>
                <a:effectLst/>
              </a:rPr>
              <a:t>恶性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"</a:t>
            </a:r>
            <a:r>
              <a:rPr lang="en-US" altLang="zh-CN" sz="1200" dirty="0"/>
              <a:t>, 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"</a:t>
            </a:r>
            <a:r>
              <a:rPr lang="zh-CN" altLang="en-US" sz="1200" dirty="0">
                <a:solidFill>
                  <a:srgbClr val="067D17"/>
                </a:solidFill>
                <a:effectLst/>
              </a:rPr>
              <a:t>恶性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"</a:t>
            </a:r>
            <a:r>
              <a:rPr lang="en-US" altLang="zh-CN" sz="1200" dirty="0"/>
              <a:t>, 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"</a:t>
            </a:r>
            <a:r>
              <a:rPr lang="zh-CN" altLang="en-US" sz="1200" dirty="0">
                <a:solidFill>
                  <a:srgbClr val="067D17"/>
                </a:solidFill>
                <a:effectLst/>
              </a:rPr>
              <a:t>良性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"</a:t>
            </a:r>
            <a:r>
              <a:rPr lang="en-US" altLang="zh-CN" sz="1200" dirty="0"/>
              <a:t>, 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"</a:t>
            </a:r>
            <a:r>
              <a:rPr lang="zh-CN" altLang="en-US" sz="1200" dirty="0">
                <a:solidFill>
                  <a:srgbClr val="067D17"/>
                </a:solidFill>
                <a:effectLst/>
              </a:rPr>
              <a:t>良性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"</a:t>
            </a:r>
            <a:r>
              <a:rPr lang="en-US" altLang="zh-CN" sz="1200" dirty="0"/>
              <a:t>, 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"</a:t>
            </a:r>
            <a:r>
              <a:rPr lang="zh-CN" altLang="en-US" sz="1200" dirty="0">
                <a:solidFill>
                  <a:srgbClr val="067D17"/>
                </a:solidFill>
                <a:effectLst/>
              </a:rPr>
              <a:t>良性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"</a:t>
            </a:r>
            <a:r>
              <a:rPr lang="en-US" altLang="zh-CN" sz="1200" dirty="0"/>
              <a:t>, 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"</a:t>
            </a:r>
            <a:r>
              <a:rPr lang="zh-CN" altLang="en-US" sz="1200" dirty="0">
                <a:solidFill>
                  <a:srgbClr val="067D17"/>
                </a:solidFill>
                <a:effectLst/>
              </a:rPr>
              <a:t>良性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"</a:t>
            </a:r>
            <a:r>
              <a:rPr lang="en-US" altLang="zh-CN" sz="1200" dirty="0"/>
              <a:t>, 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"</a:t>
            </a:r>
            <a:r>
              <a:rPr lang="zh-CN" altLang="en-US" sz="1200" dirty="0">
                <a:solidFill>
                  <a:srgbClr val="067D17"/>
                </a:solidFill>
                <a:effectLst/>
              </a:rPr>
              <a:t>良性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"</a:t>
            </a:r>
            <a:r>
              <a:rPr lang="en-US" altLang="zh-CN" sz="1200" dirty="0"/>
              <a:t>, 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"</a:t>
            </a:r>
            <a:r>
              <a:rPr lang="zh-CN" altLang="en-US" sz="1200" dirty="0">
                <a:solidFill>
                  <a:srgbClr val="067D17"/>
                </a:solidFill>
                <a:effectLst/>
              </a:rPr>
              <a:t>良性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"</a:t>
            </a:r>
            <a:r>
              <a:rPr lang="en-US" altLang="zh-CN" sz="1200" dirty="0"/>
              <a:t>, 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"</a:t>
            </a:r>
            <a:r>
              <a:rPr lang="zh-CN" altLang="en-US" sz="1200" dirty="0">
                <a:solidFill>
                  <a:srgbClr val="067D17"/>
                </a:solidFill>
                <a:effectLst/>
              </a:rPr>
              <a:t>良性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"</a:t>
            </a:r>
            <a:r>
              <a:rPr lang="en-US" altLang="zh-CN" sz="1200" dirty="0"/>
              <a:t>]</a:t>
            </a:r>
            <a:br>
              <a:rPr lang="en-US" altLang="zh-CN" sz="1200" dirty="0"/>
            </a:br>
            <a:r>
              <a:rPr lang="en-US" altLang="zh-CN" sz="1200" dirty="0"/>
              <a:t>    </a:t>
            </a:r>
            <a:r>
              <a:rPr lang="en-GB" altLang="zh-CN" sz="1200" dirty="0"/>
              <a:t>result = f1_score(</a:t>
            </a:r>
            <a:r>
              <a:rPr lang="en-GB" altLang="zh-CN" sz="1200" dirty="0" err="1"/>
              <a:t>y_true</a:t>
            </a:r>
            <a:r>
              <a:rPr lang="en-GB" altLang="zh-CN" sz="1200" dirty="0"/>
              <a:t>, </a:t>
            </a:r>
            <a:r>
              <a:rPr lang="en-GB" altLang="zh-CN" sz="1200" dirty="0" err="1"/>
              <a:t>y_pred</a:t>
            </a:r>
            <a:r>
              <a:rPr lang="en-GB" altLang="zh-CN" sz="1200" dirty="0"/>
              <a:t>, </a:t>
            </a:r>
            <a:r>
              <a:rPr lang="en-GB" altLang="zh-CN" sz="1200" dirty="0" err="1">
                <a:solidFill>
                  <a:srgbClr val="660099"/>
                </a:solidFill>
                <a:effectLst/>
              </a:rPr>
              <a:t>pos_label</a:t>
            </a:r>
            <a:r>
              <a:rPr lang="en-GB" altLang="zh-CN" sz="1200" dirty="0"/>
              <a:t>=</a:t>
            </a:r>
            <a:r>
              <a:rPr lang="en-GB" altLang="zh-CN" sz="1200" dirty="0">
                <a:solidFill>
                  <a:srgbClr val="067D17"/>
                </a:solidFill>
                <a:effectLst/>
              </a:rPr>
              <a:t>"</a:t>
            </a:r>
            <a:r>
              <a:rPr lang="zh-CN" altLang="en-US" sz="1200" dirty="0">
                <a:solidFill>
                  <a:srgbClr val="067D17"/>
                </a:solidFill>
                <a:effectLst/>
              </a:rPr>
              <a:t>恶性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"</a:t>
            </a:r>
            <a:r>
              <a:rPr lang="en-US" altLang="zh-CN" sz="1200" dirty="0"/>
              <a:t>)</a:t>
            </a:r>
            <a:br>
              <a:rPr lang="en-US" altLang="zh-CN" sz="1200" dirty="0"/>
            </a:br>
            <a:r>
              <a:rPr lang="en-US" altLang="zh-CN" sz="1200" dirty="0"/>
              <a:t>    </a:t>
            </a:r>
            <a:r>
              <a:rPr lang="en-GB" altLang="zh-CN" sz="1200" dirty="0">
                <a:solidFill>
                  <a:srgbClr val="000080"/>
                </a:solidFill>
                <a:effectLst/>
              </a:rPr>
              <a:t>print</a:t>
            </a:r>
            <a:r>
              <a:rPr lang="en-GB" altLang="zh-CN" sz="1200" dirty="0"/>
              <a:t>(</a:t>
            </a:r>
            <a:r>
              <a:rPr lang="en-GB" altLang="zh-CN" sz="1200" dirty="0">
                <a:solidFill>
                  <a:srgbClr val="067D17"/>
                </a:solidFill>
                <a:effectLst/>
              </a:rPr>
              <a:t>"</a:t>
            </a:r>
            <a:r>
              <a:rPr lang="zh-CN" altLang="en-US" sz="1200" dirty="0">
                <a:solidFill>
                  <a:srgbClr val="067D17"/>
                </a:solidFill>
                <a:effectLst/>
              </a:rPr>
              <a:t>模型</a:t>
            </a:r>
            <a:r>
              <a:rPr lang="en-GB" altLang="zh-CN" sz="1200" dirty="0">
                <a:solidFill>
                  <a:srgbClr val="067D17"/>
                </a:solidFill>
                <a:effectLst/>
              </a:rPr>
              <a:t>Af1-score:"</a:t>
            </a:r>
            <a:r>
              <a:rPr lang="en-GB" altLang="zh-CN" sz="1200" dirty="0"/>
              <a:t>, result)</a:t>
            </a:r>
            <a:br>
              <a:rPr lang="en-GB" altLang="zh-CN" sz="1200" dirty="0"/>
            </a:br>
            <a:br>
              <a:rPr lang="en-GB" altLang="zh-CN" sz="1200" dirty="0"/>
            </a:br>
            <a:r>
              <a:rPr lang="en-GB" altLang="zh-CN" sz="1200" dirty="0"/>
              <a:t>    </a:t>
            </a:r>
            <a:r>
              <a:rPr lang="en-GB" altLang="zh-CN" sz="1200" i="1" dirty="0">
                <a:solidFill>
                  <a:srgbClr val="8C8C8C"/>
                </a:solidFill>
                <a:effectLst/>
              </a:rPr>
              <a:t># 2. </a:t>
            </a:r>
            <a:r>
              <a:rPr lang="zh-CN" altLang="en-US" sz="1200" i="1" dirty="0">
                <a:solidFill>
                  <a:srgbClr val="8C8C8C"/>
                </a:solidFill>
                <a:effectLst/>
              </a:rPr>
              <a:t>模型 </a:t>
            </a:r>
            <a:r>
              <a:rPr lang="en-GB" altLang="zh-CN" sz="1200" i="1" dirty="0">
                <a:solidFill>
                  <a:srgbClr val="8C8C8C"/>
                </a:solidFill>
                <a:effectLst/>
              </a:rPr>
              <a:t>B: </a:t>
            </a:r>
            <a:r>
              <a:rPr lang="zh-CN" altLang="en-US" sz="1200" i="1" dirty="0">
                <a:solidFill>
                  <a:srgbClr val="8C8C8C"/>
                </a:solidFill>
                <a:effectLst/>
              </a:rPr>
              <a:t>预测对了</a:t>
            </a:r>
            <a:r>
              <a:rPr lang="en-US" altLang="zh-CN" sz="1200" i="1" dirty="0">
                <a:solidFill>
                  <a:srgbClr val="8C8C8C"/>
                </a:solidFill>
                <a:effectLst/>
              </a:rPr>
              <a:t>6</a:t>
            </a:r>
            <a:r>
              <a:rPr lang="zh-CN" altLang="en-US" sz="1200" i="1" dirty="0">
                <a:solidFill>
                  <a:srgbClr val="8C8C8C"/>
                </a:solidFill>
                <a:effectLst/>
              </a:rPr>
              <a:t>个恶性肿瘤样本</a:t>
            </a:r>
            <a:r>
              <a:rPr lang="en-US" altLang="zh-CN" sz="1200" i="1" dirty="0">
                <a:solidFill>
                  <a:srgbClr val="8C8C8C"/>
                </a:solidFill>
                <a:effectLst/>
              </a:rPr>
              <a:t>, 1</a:t>
            </a:r>
            <a:r>
              <a:rPr lang="zh-CN" altLang="en-US" sz="1200" i="1" dirty="0">
                <a:solidFill>
                  <a:srgbClr val="8C8C8C"/>
                </a:solidFill>
                <a:effectLst/>
              </a:rPr>
              <a:t>个良性肿瘤样本</a:t>
            </a:r>
            <a:br>
              <a:rPr lang="zh-CN" altLang="en-US" sz="1200" i="1" dirty="0">
                <a:solidFill>
                  <a:srgbClr val="8C8C8C"/>
                </a:solidFill>
                <a:effectLst/>
              </a:rPr>
            </a:br>
            <a:r>
              <a:rPr lang="zh-CN" altLang="en-US" sz="1200" i="1" dirty="0">
                <a:solidFill>
                  <a:srgbClr val="8C8C8C"/>
                </a:solidFill>
                <a:effectLst/>
              </a:rPr>
              <a:t>    </a:t>
            </a:r>
            <a:r>
              <a:rPr lang="en-GB" altLang="zh-CN" sz="1200" dirty="0" err="1"/>
              <a:t>y_pred</a:t>
            </a:r>
            <a:r>
              <a:rPr lang="en-GB" altLang="zh-CN" sz="1200" dirty="0"/>
              <a:t> = [</a:t>
            </a:r>
            <a:r>
              <a:rPr lang="en-GB" altLang="zh-CN" sz="1200" dirty="0">
                <a:solidFill>
                  <a:srgbClr val="067D17"/>
                </a:solidFill>
                <a:effectLst/>
              </a:rPr>
              <a:t>"</a:t>
            </a:r>
            <a:r>
              <a:rPr lang="zh-CN" altLang="en-US" sz="1200" dirty="0">
                <a:solidFill>
                  <a:srgbClr val="067D17"/>
                </a:solidFill>
                <a:effectLst/>
              </a:rPr>
              <a:t>恶性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"</a:t>
            </a:r>
            <a:r>
              <a:rPr lang="en-US" altLang="zh-CN" sz="1200" dirty="0"/>
              <a:t>, 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"</a:t>
            </a:r>
            <a:r>
              <a:rPr lang="zh-CN" altLang="en-US" sz="1200" dirty="0">
                <a:solidFill>
                  <a:srgbClr val="067D17"/>
                </a:solidFill>
                <a:effectLst/>
              </a:rPr>
              <a:t>恶性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"</a:t>
            </a:r>
            <a:r>
              <a:rPr lang="en-US" altLang="zh-CN" sz="1200" dirty="0"/>
              <a:t>, 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"</a:t>
            </a:r>
            <a:r>
              <a:rPr lang="zh-CN" altLang="en-US" sz="1200" dirty="0">
                <a:solidFill>
                  <a:srgbClr val="067D17"/>
                </a:solidFill>
                <a:effectLst/>
              </a:rPr>
              <a:t>恶性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"</a:t>
            </a:r>
            <a:r>
              <a:rPr lang="en-US" altLang="zh-CN" sz="1200" dirty="0"/>
              <a:t>, 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"</a:t>
            </a:r>
            <a:r>
              <a:rPr lang="zh-CN" altLang="en-US" sz="1200" dirty="0">
                <a:solidFill>
                  <a:srgbClr val="067D17"/>
                </a:solidFill>
                <a:effectLst/>
              </a:rPr>
              <a:t>恶性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"</a:t>
            </a:r>
            <a:r>
              <a:rPr lang="en-US" altLang="zh-CN" sz="1200" dirty="0"/>
              <a:t>, 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"</a:t>
            </a:r>
            <a:r>
              <a:rPr lang="zh-CN" altLang="en-US" sz="1200" dirty="0">
                <a:solidFill>
                  <a:srgbClr val="067D17"/>
                </a:solidFill>
                <a:effectLst/>
              </a:rPr>
              <a:t>恶性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"</a:t>
            </a:r>
            <a:r>
              <a:rPr lang="en-US" altLang="zh-CN" sz="1200" dirty="0"/>
              <a:t>, 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"</a:t>
            </a:r>
            <a:r>
              <a:rPr lang="zh-CN" altLang="en-US" sz="1200" dirty="0">
                <a:solidFill>
                  <a:srgbClr val="067D17"/>
                </a:solidFill>
                <a:effectLst/>
              </a:rPr>
              <a:t>恶性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"</a:t>
            </a:r>
            <a:r>
              <a:rPr lang="en-US" altLang="zh-CN" sz="1200" dirty="0"/>
              <a:t>,  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"</a:t>
            </a:r>
            <a:r>
              <a:rPr lang="zh-CN" altLang="en-US" sz="1200" dirty="0">
                <a:solidFill>
                  <a:srgbClr val="067D17"/>
                </a:solidFill>
                <a:effectLst/>
              </a:rPr>
              <a:t>恶性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"</a:t>
            </a:r>
            <a:r>
              <a:rPr lang="en-US" altLang="zh-CN" sz="1200" dirty="0"/>
              <a:t>, 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"</a:t>
            </a:r>
            <a:r>
              <a:rPr lang="zh-CN" altLang="en-US" sz="1200" dirty="0">
                <a:solidFill>
                  <a:srgbClr val="067D17"/>
                </a:solidFill>
                <a:effectLst/>
              </a:rPr>
              <a:t>恶性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"</a:t>
            </a:r>
            <a:r>
              <a:rPr lang="en-US" altLang="zh-CN" sz="1200" dirty="0"/>
              <a:t>, 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"</a:t>
            </a:r>
            <a:r>
              <a:rPr lang="zh-CN" altLang="en-US" sz="1200" dirty="0">
                <a:solidFill>
                  <a:srgbClr val="067D17"/>
                </a:solidFill>
                <a:effectLst/>
              </a:rPr>
              <a:t>恶性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"</a:t>
            </a:r>
            <a:r>
              <a:rPr lang="en-US" altLang="zh-CN" sz="1200" dirty="0"/>
              <a:t>, 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"</a:t>
            </a:r>
            <a:r>
              <a:rPr lang="zh-CN" altLang="en-US" sz="1200" dirty="0">
                <a:solidFill>
                  <a:srgbClr val="067D17"/>
                </a:solidFill>
                <a:effectLst/>
              </a:rPr>
              <a:t>良性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"</a:t>
            </a:r>
            <a:r>
              <a:rPr lang="en-US" altLang="zh-CN" sz="1200" dirty="0"/>
              <a:t>]</a:t>
            </a:r>
            <a:br>
              <a:rPr lang="en-US" altLang="zh-CN" sz="1200" dirty="0"/>
            </a:br>
            <a:br>
              <a:rPr lang="en-US" altLang="zh-CN" sz="1200" dirty="0"/>
            </a:br>
            <a:r>
              <a:rPr lang="en-US" altLang="zh-CN" sz="1200" dirty="0"/>
              <a:t>    </a:t>
            </a:r>
            <a:r>
              <a:rPr lang="en-GB" altLang="zh-CN" sz="1200" dirty="0"/>
              <a:t>result = f1_score(</a:t>
            </a:r>
            <a:r>
              <a:rPr lang="en-GB" altLang="zh-CN" sz="1200" dirty="0" err="1"/>
              <a:t>y_true</a:t>
            </a:r>
            <a:r>
              <a:rPr lang="en-GB" altLang="zh-CN" sz="1200" dirty="0"/>
              <a:t>, </a:t>
            </a:r>
            <a:r>
              <a:rPr lang="en-GB" altLang="zh-CN" sz="1200" dirty="0" err="1"/>
              <a:t>y_pred</a:t>
            </a:r>
            <a:r>
              <a:rPr lang="en-GB" altLang="zh-CN" sz="1200" dirty="0"/>
              <a:t>, </a:t>
            </a:r>
            <a:r>
              <a:rPr lang="en-GB" altLang="zh-CN" sz="1200" dirty="0" err="1">
                <a:solidFill>
                  <a:srgbClr val="660099"/>
                </a:solidFill>
                <a:effectLst/>
              </a:rPr>
              <a:t>pos_label</a:t>
            </a:r>
            <a:r>
              <a:rPr lang="en-GB" altLang="zh-CN" sz="1200" dirty="0"/>
              <a:t>=</a:t>
            </a:r>
            <a:r>
              <a:rPr lang="en-GB" altLang="zh-CN" sz="1200" dirty="0">
                <a:solidFill>
                  <a:srgbClr val="067D17"/>
                </a:solidFill>
                <a:effectLst/>
              </a:rPr>
              <a:t>"</a:t>
            </a:r>
            <a:r>
              <a:rPr lang="zh-CN" altLang="en-US" sz="1200" dirty="0">
                <a:solidFill>
                  <a:srgbClr val="067D17"/>
                </a:solidFill>
                <a:effectLst/>
              </a:rPr>
              <a:t>恶性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"</a:t>
            </a:r>
            <a:r>
              <a:rPr lang="en-US" altLang="zh-CN" sz="1200" dirty="0"/>
              <a:t>)</a:t>
            </a:r>
            <a:br>
              <a:rPr lang="en-US" altLang="zh-CN" sz="1200" dirty="0"/>
            </a:br>
            <a:r>
              <a:rPr lang="en-US" altLang="zh-CN" sz="1200" dirty="0"/>
              <a:t>    </a:t>
            </a:r>
            <a:r>
              <a:rPr lang="en-GB" altLang="zh-CN" sz="1200" dirty="0">
                <a:solidFill>
                  <a:srgbClr val="000080"/>
                </a:solidFill>
                <a:effectLst/>
              </a:rPr>
              <a:t>print</a:t>
            </a:r>
            <a:r>
              <a:rPr lang="en-GB" altLang="zh-CN" sz="1200" dirty="0"/>
              <a:t>(</a:t>
            </a:r>
            <a:r>
              <a:rPr lang="en-GB" altLang="zh-CN" sz="1200" dirty="0">
                <a:solidFill>
                  <a:srgbClr val="067D17"/>
                </a:solidFill>
                <a:effectLst/>
              </a:rPr>
              <a:t>"</a:t>
            </a:r>
            <a:r>
              <a:rPr lang="zh-CN" altLang="en-US" sz="1200" dirty="0">
                <a:solidFill>
                  <a:srgbClr val="067D17"/>
                </a:solidFill>
                <a:effectLst/>
              </a:rPr>
              <a:t>模型</a:t>
            </a:r>
            <a:r>
              <a:rPr lang="en-GB" altLang="zh-CN" sz="1200" dirty="0">
                <a:solidFill>
                  <a:srgbClr val="067D17"/>
                </a:solidFill>
                <a:effectLst/>
              </a:rPr>
              <a:t>Bf1-score::"</a:t>
            </a:r>
            <a:r>
              <a:rPr lang="en-GB" altLang="zh-CN" sz="1200" dirty="0"/>
              <a:t>, result)</a:t>
            </a:r>
            <a:br>
              <a:rPr lang="en-GB" altLang="zh-CN" sz="1200" dirty="0"/>
            </a:br>
            <a:r>
              <a:rPr lang="en-GB" altLang="zh-CN" sz="1200" dirty="0"/>
              <a:t>   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0033B3"/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2" name="文本占位符 2"/>
          <p:cNvSpPr txBox="1"/>
          <p:nvPr/>
        </p:nvSpPr>
        <p:spPr>
          <a:xfrm>
            <a:off x="1154816" y="1357169"/>
            <a:ext cx="4098486" cy="499578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F1- score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Open Sans" panose="020B060603050402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Open Sans" panose="020B060603050402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-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Open Sans" panose="020B060603050402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举个栗子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Open Sans" panose="020B060603050402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–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Open Sans" panose="020B060603050402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zh-CN" altLang="en-US" dirty="0">
                <a:solidFill>
                  <a:prstClr val="black">
                    <a:lumMod val="85000"/>
                    <a:lumOff val="15000"/>
                  </a:prstClr>
                </a:solidFill>
                <a:latin typeface="Open Sans" panose="020B0606030504020204" pitchFamily="34" charset="0"/>
              </a:rPr>
              <a:t>程序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Open Sans" panose="020B060603050402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计算</a:t>
            </a:r>
            <a:endParaRPr kumimoji="0" lang="zh-CN" altLang="en-GB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占位符 1"/>
          <p:cNvSpPr txBox="1"/>
          <p:nvPr/>
        </p:nvSpPr>
        <p:spPr>
          <a:xfrm>
            <a:off x="173117" y="209410"/>
            <a:ext cx="4269059" cy="610724"/>
          </a:xfrm>
          <a:prstGeom prst="rect">
            <a:avLst/>
          </a:prstGeom>
        </p:spPr>
        <p:txBody>
          <a:bodyPr/>
          <a:lstStyle>
            <a:lvl1pPr marL="360045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en-US" altLang="zh-CN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lang="en-US" altLang="zh-CN" sz="1400" b="0" i="0" kern="1200" dirty="0">
                <a:solidFill>
                  <a:schemeClr val="tx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zh-CN" altLang="en-US" sz="1400" b="0" i="0" kern="12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9410" marR="0" lvl="1" indent="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endParaRPr kumimoji="1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178220" y="820134"/>
            <a:ext cx="5592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b="1" dirty="0">
                <a:solidFill>
                  <a:prstClr val="black">
                    <a:lumMod val="65000"/>
                    <a:lumOff val="35000"/>
                  </a:prst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1</a:t>
            </a:r>
            <a:r>
              <a:rPr kumimoji="1" lang="zh-CN" altLang="en-US" b="1" dirty="0">
                <a:solidFill>
                  <a:prstClr val="black">
                    <a:lumMod val="65000"/>
                    <a:lumOff val="35000"/>
                  </a:prst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、</a:t>
            </a:r>
            <a:r>
              <a:rPr kumimoji="1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混淆矩阵的四个指标</a:t>
            </a:r>
            <a:endParaRPr kumimoji="1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58431" y="1189466"/>
            <a:ext cx="3456819" cy="193468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178220" y="3364523"/>
            <a:ext cx="5592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1" lang="en-US" altLang="zh-CN" b="1" dirty="0">
                <a:solidFill>
                  <a:prstClr val="black">
                    <a:lumMod val="65000"/>
                    <a:lumOff val="35000"/>
                  </a:prst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3</a:t>
            </a:r>
            <a:r>
              <a:rPr kumimoji="1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kumimoji="1" lang="zh-CN" altLang="en-US" b="1" dirty="0">
                <a:solidFill>
                  <a:prstClr val="black">
                    <a:lumMod val="65000"/>
                    <a:lumOff val="35000"/>
                  </a:prst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精确率，精度 </a:t>
            </a:r>
            <a:r>
              <a:rPr lang="en-GB" altLang="zh-CN" b="0" i="0" dirty="0">
                <a:effectLst/>
                <a:latin typeface="Roboto" panose="02000000000000000000" pitchFamily="2" charset="0"/>
              </a:rPr>
              <a:t>Precision</a:t>
            </a:r>
            <a:r>
              <a:rPr kumimoji="1" lang="zh-CN" altLang="en-US" b="1" dirty="0">
                <a:solidFill>
                  <a:prstClr val="black">
                    <a:lumMod val="65000"/>
                    <a:lumOff val="35000"/>
                  </a:prst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endParaRPr kumimoji="1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178219" y="4227423"/>
            <a:ext cx="5592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1" lang="en-US" altLang="zh-CN" b="1" dirty="0">
                <a:solidFill>
                  <a:prstClr val="black">
                    <a:lumMod val="65000"/>
                    <a:lumOff val="35000"/>
                  </a:prst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4</a:t>
            </a:r>
            <a:r>
              <a:rPr kumimoji="1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kumimoji="1" lang="zh-CN" altLang="en-US" b="1" dirty="0">
                <a:solidFill>
                  <a:prstClr val="black">
                    <a:lumMod val="65000"/>
                    <a:lumOff val="35000"/>
                  </a:prst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召回率，也叫查全率 </a:t>
            </a:r>
            <a:r>
              <a:rPr lang="en-GB" altLang="zh-CN" b="0" i="0" dirty="0">
                <a:effectLst/>
                <a:latin typeface="Roboto" panose="02000000000000000000" pitchFamily="2" charset="0"/>
              </a:rPr>
              <a:t>Recall</a:t>
            </a:r>
            <a:endParaRPr lang="en-GB" altLang="zh-CN" b="0" i="0" dirty="0">
              <a:effectLst/>
              <a:latin typeface="Roboto" panose="02000000000000000000" pitchFamily="2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6"/>
              <p:cNvSpPr txBox="1"/>
              <p:nvPr/>
            </p:nvSpPr>
            <p:spPr>
              <a:xfrm>
                <a:off x="7306747" y="4263700"/>
                <a:ext cx="4450912" cy="5798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lvl="0">
                  <a:lnSpc>
                    <a:spcPct val="150000"/>
                  </a:lnSpc>
                  <a:defRPr/>
                </a:pPr>
                <a:r>
                  <a:rPr lang="en-US" altLang="zh-CN" sz="16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P</a:t>
                </a:r>
                <a:r>
                  <a:rPr lang="zh-CN" altLang="en-US" sz="16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lang="en-US" altLang="zh-CN" sz="16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=</a:t>
                </a:r>
                <a:r>
                  <a:rPr lang="zh-CN" altLang="en-US" sz="16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1600" i="1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altLang="zh-CN" sz="1600" i="1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TP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altLang="zh-CN" sz="1600" i="1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TP</m:t>
                        </m:r>
                        <m:r>
                          <a:rPr lang="en-US" altLang="zh-CN" sz="1600" i="1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+</m:t>
                        </m:r>
                        <m:r>
                          <a:rPr lang="zh-CN" altLang="en-US" sz="1600" i="1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zh-CN" sz="1600" i="1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FN</m:t>
                        </m:r>
                      </m:den>
                    </m:f>
                  </m:oMath>
                </a14:m>
                <a:r>
                  <a:rPr lang="zh-CN" altLang="en-US" sz="1600" dirty="0">
                    <a:solidFill>
                      <a:srgbClr val="C0504D">
                        <a:lumMod val="75000"/>
                      </a:srgb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 </a:t>
                </a:r>
                <a:endPara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endParaRPr>
              </a:p>
            </p:txBody>
          </p:sp>
        </mc:Choice>
        <mc:Fallback>
          <p:sp>
            <p:nvSpPr>
              <p:cNvPr id="10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6747" y="4263700"/>
                <a:ext cx="4450912" cy="579839"/>
              </a:xfrm>
              <a:prstGeom prst="rect">
                <a:avLst/>
              </a:prstGeom>
              <a:blipFill rotWithShape="1">
                <a:blip r:embed="rId2"/>
                <a:stretch>
                  <a:fillRect l="-10" t="-53" r="14" b="6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文本框 10"/>
          <p:cNvSpPr txBox="1"/>
          <p:nvPr/>
        </p:nvSpPr>
        <p:spPr>
          <a:xfrm>
            <a:off x="4178219" y="5090323"/>
            <a:ext cx="6877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5</a:t>
            </a:r>
            <a:r>
              <a:rPr kumimoji="1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kumimoji="1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F1</a:t>
            </a:r>
            <a:r>
              <a:rPr kumimoji="1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kumimoji="1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score</a:t>
            </a:r>
            <a:endParaRPr kumimoji="1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6"/>
              <p:cNvSpPr txBox="1"/>
              <p:nvPr/>
            </p:nvSpPr>
            <p:spPr>
              <a:xfrm>
                <a:off x="4820891" y="5577263"/>
                <a:ext cx="5592377" cy="9541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  <a:defRPr/>
                </a:pPr>
                <a:r>
                  <a:rPr lang="zh-CN" altLang="en-US" sz="1600" dirty="0">
                    <a:solidFill>
                      <a:schemeClr val="accent2">
                        <a:lumMod val="75000"/>
                      </a:scheme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综合能力</a:t>
                </a:r>
                <a:r>
                  <a:rPr lang="zh-CN" altLang="en-US" sz="16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、综合稳定性指标 </a:t>
                </a:r>
                <a:r>
                  <a:rPr lang="en-GB" altLang="zh-CN" sz="16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F1-score</a:t>
                </a:r>
                <a:endParaRPr lang="en-US" altLang="zh-CN" sz="16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endParaRPr>
              </a:p>
              <a:p>
                <a:pPr lvl="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  <a:defRPr/>
                </a:pPr>
                <a:r>
                  <a:rPr lang="en-US" altLang="zh-CN" sz="16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P</a:t>
                </a:r>
                <a:r>
                  <a:rPr lang="zh-CN" altLang="en-US" sz="16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lang="en-US" altLang="zh-CN" sz="16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=</a:t>
                </a:r>
                <a:r>
                  <a:rPr lang="zh-CN" altLang="en-US" sz="16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1600" i="1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</m:ctrlPr>
                      </m:fPr>
                      <m:num>
                        <m:r>
                          <a:rPr lang="en-US" altLang="zh-CN" sz="1600" i="1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2</m:t>
                        </m:r>
                        <m:r>
                          <a:rPr lang="zh-CN" altLang="en-US" sz="1600" i="1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 ∗</m:t>
                        </m:r>
                        <m:r>
                          <a:rPr lang="en-US" altLang="zh-CN" sz="1600" i="1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𝑃𝑟𝑒𝑐𝑖𝑠𝑖𝑜𝑛</m:t>
                        </m:r>
                        <m:r>
                          <a:rPr lang="zh-CN" altLang="en-US" sz="1600" i="1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 ∗</m:t>
                        </m:r>
                        <m:r>
                          <a:rPr lang="en-US" altLang="zh-CN" sz="1600" i="1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𝑅𝑒𝑐𝑎𝑙𝑙</m:t>
                        </m:r>
                      </m:num>
                      <m:den>
                        <m:r>
                          <a:rPr lang="en-US" altLang="zh-CN" sz="1600" i="1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𝑃𝑟𝑒𝑐𝑖𝑠𝑖𝑜𝑛</m:t>
                        </m:r>
                        <m:r>
                          <a:rPr lang="en-US" altLang="zh-CN" sz="1600" i="1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+</m:t>
                        </m:r>
                        <m:r>
                          <a:rPr lang="en-US" altLang="zh-CN" sz="1600" i="1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𝑅𝑒𝑐𝑎𝑙𝑙</m:t>
                        </m:r>
                      </m:den>
                    </m:f>
                  </m:oMath>
                </a14:m>
                <a:endPara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endParaRPr>
              </a:p>
            </p:txBody>
          </p:sp>
        </mc:Choice>
        <mc:Fallback>
          <p:sp>
            <p:nvSpPr>
              <p:cNvPr id="13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0891" y="5577263"/>
                <a:ext cx="5592377" cy="954172"/>
              </a:xfrm>
              <a:prstGeom prst="rect">
                <a:avLst/>
              </a:prstGeom>
              <a:blipFill rotWithShape="1">
                <a:blip r:embed="rId3"/>
                <a:stretch>
                  <a:fillRect l="-11" t="-6" r="10" b="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6"/>
              <p:cNvSpPr txBox="1"/>
              <p:nvPr/>
            </p:nvSpPr>
            <p:spPr>
              <a:xfrm>
                <a:off x="7024340" y="3203558"/>
                <a:ext cx="1525054" cy="5798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lvl="0">
                  <a:lnSpc>
                    <a:spcPct val="150000"/>
                  </a:lnSpc>
                  <a:defRPr/>
                </a:pPr>
                <a:r>
                  <a:rPr lang="en-US" altLang="zh-CN" sz="16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P</a:t>
                </a:r>
                <a:r>
                  <a:rPr lang="zh-CN" altLang="en-US" sz="16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lang="en-US" altLang="zh-CN" sz="16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=</a:t>
                </a:r>
                <a:r>
                  <a:rPr lang="zh-CN" altLang="en-US" sz="16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1600" i="1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altLang="zh-CN" sz="1600" i="1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TP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altLang="zh-CN" sz="1600" i="1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TP</m:t>
                        </m:r>
                        <m:r>
                          <a:rPr lang="en-US" altLang="zh-CN" sz="1600" i="1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+</m:t>
                        </m:r>
                        <m:r>
                          <a:rPr lang="zh-CN" altLang="en-US" sz="1600" i="1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zh-CN" sz="1600" i="1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FP</m:t>
                        </m:r>
                      </m:den>
                    </m:f>
                  </m:oMath>
                </a14:m>
                <a:r>
                  <a:rPr lang="zh-CN" altLang="en-US" sz="16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  </a:t>
                </a:r>
                <a:endPara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C0504D">
                      <a:lumMod val="75000"/>
                    </a:srgbClr>
                  </a:solidFill>
                  <a:effectLst/>
                  <a:uLnTx/>
                  <a:uFillTx/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endParaRPr>
              </a:p>
            </p:txBody>
          </p:sp>
        </mc:Choice>
        <mc:Fallback>
          <p:sp>
            <p:nvSpPr>
              <p:cNvPr id="14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4340" y="3203558"/>
                <a:ext cx="1525054" cy="579839"/>
              </a:xfrm>
              <a:prstGeom prst="rect">
                <a:avLst/>
              </a:prstGeom>
              <a:blipFill rotWithShape="1">
                <a:blip r:embed="rId4"/>
                <a:stretch>
                  <a:fillRect l="-40" t="-107" r="26" b="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  <p:bldP spid="1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10879" y="839979"/>
            <a:ext cx="7802500" cy="412652"/>
          </a:xfrm>
        </p:spPr>
        <p:txBody>
          <a:bodyPr/>
          <a:lstStyle/>
          <a:p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逻辑回归的应用场景</a:t>
            </a:r>
            <a:endParaRPr kumimoji="1"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6333" y="1431895"/>
            <a:ext cx="2935179" cy="2141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/>
          <p:cNvSpPr txBox="1"/>
          <p:nvPr/>
        </p:nvSpPr>
        <p:spPr>
          <a:xfrm>
            <a:off x="1716334" y="3620158"/>
            <a:ext cx="275734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C0504D">
                    <a:lumMod val="75000"/>
                  </a:srgb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预测疾病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（是阳性、不是阳性）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4277" y="1376079"/>
            <a:ext cx="2508664" cy="2141227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6766635" y="3583663"/>
            <a:ext cx="31304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C0504D">
                    <a:lumMod val="75000"/>
                  </a:srgb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银行信任贷款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（放贷、还是不放贷）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6334" y="3974972"/>
            <a:ext cx="2935178" cy="1861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本框 9"/>
          <p:cNvSpPr txBox="1"/>
          <p:nvPr/>
        </p:nvSpPr>
        <p:spPr>
          <a:xfrm>
            <a:off x="1676432" y="5940650"/>
            <a:ext cx="275734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C0504D">
                    <a:lumMod val="75000"/>
                  </a:srgb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情感分析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（正面、负面）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4276" y="4036260"/>
            <a:ext cx="2585554" cy="1799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文本框 11"/>
          <p:cNvSpPr txBox="1"/>
          <p:nvPr/>
        </p:nvSpPr>
        <p:spPr>
          <a:xfrm>
            <a:off x="6904277" y="5940649"/>
            <a:ext cx="275734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C0504D">
                    <a:lumMod val="75000"/>
                  </a:srgb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预测广告点击率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（点击、不点击）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2541064" y="6394453"/>
            <a:ext cx="817624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逻辑回归是解决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0504D">
                    <a:lumMod val="75000"/>
                  </a:srgb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二分类问题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的利器，你还能想到哪些二分类的场景？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2564091" y="1533570"/>
            <a:ext cx="612742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关于精确率、召回率和 </a:t>
            </a:r>
            <a:r>
              <a:rPr lang="en-GB" altLang="zh-CN" sz="14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F1 </a:t>
            </a:r>
            <a:r>
              <a:rPr lang="zh-CN" altLang="en-US" sz="14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值的定义，下列说法正确的是：</a:t>
            </a:r>
            <a:endParaRPr lang="zh-CN" altLang="en-US" sz="1400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697636" y="2110174"/>
            <a:ext cx="7200507" cy="26473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AutoNum type="alphaUcPeriod"/>
            </a:pPr>
            <a:r>
              <a:rPr lang="zh-CN" altLang="en-US" sz="14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精确率是指预测为正例中实际为正例的比例，召回率是指实际为正例中被预测为正例的比例，</a:t>
            </a:r>
            <a:r>
              <a:rPr lang="en-GB" altLang="zh-CN" sz="14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F1 </a:t>
            </a:r>
            <a:r>
              <a:rPr lang="zh-CN" altLang="en-US" sz="14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值是精确率和召回率的调和平均数。 </a:t>
            </a:r>
            <a:endParaRPr lang="en-US" altLang="zh-CN" sz="1400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>
              <a:lnSpc>
                <a:spcPct val="150000"/>
              </a:lnSpc>
            </a:pPr>
            <a:endParaRPr lang="en-US" altLang="zh-CN" sz="1400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>
              <a:lnSpc>
                <a:spcPct val="150000"/>
              </a:lnSpc>
            </a:pPr>
            <a:r>
              <a:rPr lang="en-GB" altLang="zh-CN" sz="14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B. </a:t>
            </a:r>
            <a:r>
              <a:rPr lang="zh-CN" altLang="en-US" sz="14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精确率是指实际为正例中被预测为正例的比例，召回率是指预测为正例中实际为正例的比例，</a:t>
            </a:r>
            <a:r>
              <a:rPr lang="en-GB" altLang="zh-CN" sz="14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F1 </a:t>
            </a:r>
            <a:r>
              <a:rPr lang="zh-CN" altLang="en-US" sz="14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值是精确率和召回率的调和平均数。 </a:t>
            </a:r>
            <a:endParaRPr lang="en-US" altLang="zh-CN" sz="1400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>
              <a:lnSpc>
                <a:spcPct val="150000"/>
              </a:lnSpc>
            </a:pPr>
            <a:endParaRPr lang="en-US" altLang="zh-CN" sz="1400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>
              <a:lnSpc>
                <a:spcPct val="150000"/>
              </a:lnSpc>
            </a:pPr>
            <a:r>
              <a:rPr lang="en-GB" altLang="zh-CN" sz="14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C. </a:t>
            </a:r>
            <a:r>
              <a:rPr lang="zh-CN" altLang="en-US" sz="14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精确率是指实际为正例中被预测为正例的比例，召回率是指预测为正例中实际为正例的比例，</a:t>
            </a:r>
            <a:r>
              <a:rPr lang="en-GB" altLang="zh-CN" sz="14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F1 </a:t>
            </a:r>
            <a:r>
              <a:rPr lang="zh-CN" altLang="en-US" sz="14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值是精确率和召回率的算术平均数。</a:t>
            </a:r>
            <a:endParaRPr lang="zh-CN" altLang="en-US" sz="1400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697636" y="5861263"/>
            <a:ext cx="534342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答案：</a:t>
            </a:r>
            <a:r>
              <a:rPr lang="en-US" altLang="zh-CN" sz="14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A</a:t>
            </a:r>
            <a:endParaRPr lang="zh-CN" altLang="en-US" sz="1400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2564091" y="1533570"/>
            <a:ext cx="61274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如果一个二分类模型的精确率为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0.8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，召回率为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0.6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，那么该模型的 </a:t>
            </a:r>
            <a:r>
              <a:rPr kumimoji="0" lang="en-GB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F1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值为：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正确答案：</a:t>
            </a:r>
            <a:r>
              <a:rPr kumimoji="0" lang="en-GB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C</a:t>
            </a:r>
            <a:endParaRPr kumimoji="0" lang="en-GB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697636" y="2110174"/>
            <a:ext cx="7200507" cy="13547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AutoNum type="alphaUcPeriod"/>
              <a:defRPr/>
            </a:pPr>
            <a:r>
              <a:rPr kumimoji="0" lang="en-GB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0.44 </a:t>
            </a:r>
            <a:endParaRPr kumimoji="0" lang="en-GB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AutoNum type="alphaUcPeriod"/>
              <a:defRPr/>
            </a:pPr>
            <a:r>
              <a:rPr kumimoji="0" lang="en-GB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0.60 </a:t>
            </a:r>
            <a:endParaRPr kumimoji="0" lang="en-GB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AutoNum type="alphaUcPeriod"/>
              <a:defRPr/>
            </a:pPr>
            <a:r>
              <a:rPr kumimoji="0" lang="en-GB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0.69 </a:t>
            </a:r>
            <a:endParaRPr kumimoji="0" lang="en-GB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AutoNum type="alphaUcPeriod"/>
              <a:defRPr/>
            </a:pPr>
            <a:r>
              <a:rPr kumimoji="0" lang="en-GB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0.75</a:t>
            </a:r>
            <a:endParaRPr kumimoji="0" lang="en-GB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564091" y="4748900"/>
            <a:ext cx="534342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答案：</a:t>
            </a:r>
            <a:r>
              <a:rPr lang="en-US" altLang="zh-CN" sz="1400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C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4516566" y="1429419"/>
            <a:ext cx="7228417" cy="3999161"/>
          </a:xfrm>
        </p:spPr>
        <p:txBody>
          <a:bodyPr anchor="t"/>
          <a:lstStyle/>
          <a:p>
            <a:r>
              <a:rPr lang="zh-CN" altLang="en-US" dirty="0">
                <a:solidFill>
                  <a:schemeClr val="tx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逻辑回归简介</a:t>
            </a:r>
            <a:endParaRPr lang="en-US" altLang="zh-CN" dirty="0">
              <a:solidFill>
                <a:schemeClr val="tx1"/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lvl="1"/>
            <a:r>
              <a:rPr lang="zh-CN" altLang="en-US" b="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应用场景，数学知识</a:t>
            </a:r>
            <a:endParaRPr lang="en-US" altLang="zh-CN" b="0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r>
              <a:rPr lang="zh-CN" altLang="en-US" dirty="0">
                <a:solidFill>
                  <a:schemeClr val="tx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逻辑回归原理</a:t>
            </a:r>
            <a:endParaRPr kumimoji="1" lang="en-US" altLang="zh-CN" sz="1600" b="0" dirty="0">
              <a:solidFill>
                <a:schemeClr val="tx1"/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r>
              <a:rPr kumimoji="1" lang="zh-CN" altLang="en-US" dirty="0">
                <a:solidFill>
                  <a:schemeClr val="tx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逻辑回归</a:t>
            </a:r>
            <a:r>
              <a:rPr kumimoji="1" lang="en-US" altLang="zh-CN" dirty="0">
                <a:solidFill>
                  <a:schemeClr val="tx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API</a:t>
            </a:r>
            <a:r>
              <a:rPr kumimoji="1" lang="zh-CN" altLang="en-US" dirty="0">
                <a:solidFill>
                  <a:schemeClr val="tx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函数和案例 </a:t>
            </a:r>
            <a:endParaRPr kumimoji="1" lang="en-US" altLang="zh-CN" sz="1600" b="0" dirty="0">
              <a:solidFill>
                <a:schemeClr val="tx1"/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r>
              <a:rPr kumimoji="1" lang="zh-CN" altLang="en-US" dirty="0">
                <a:solidFill>
                  <a:srgbClr val="FF000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分类问题评估</a:t>
            </a:r>
            <a:endParaRPr kumimoji="1" lang="en-US" altLang="zh-CN" dirty="0">
              <a:solidFill>
                <a:srgbClr val="FF0000"/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lvl="1"/>
            <a:r>
              <a:rPr lang="zh-CN" altLang="en-US" sz="1600" b="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混淆矩阵、精确率、召回率、</a:t>
            </a:r>
            <a:r>
              <a:rPr lang="en-US" altLang="zh-CN" sz="1600" b="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F1-score</a:t>
            </a:r>
            <a:r>
              <a:rPr lang="zh-CN" altLang="en-US" sz="16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、</a:t>
            </a:r>
            <a:r>
              <a:rPr kumimoji="1" lang="en-US" altLang="zh-CN" sz="1600" b="0" dirty="0">
                <a:solidFill>
                  <a:srgbClr val="FF000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AUC</a:t>
            </a:r>
            <a:r>
              <a:rPr kumimoji="1" lang="zh-CN" altLang="en-US" sz="1600" b="0" dirty="0">
                <a:solidFill>
                  <a:srgbClr val="FF000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指标、</a:t>
            </a:r>
            <a:r>
              <a:rPr kumimoji="1" lang="en-US" altLang="zh-CN" sz="1600" b="0" dirty="0">
                <a:solidFill>
                  <a:srgbClr val="FF000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ROC</a:t>
            </a:r>
            <a:r>
              <a:rPr kumimoji="1" lang="zh-CN" altLang="en-US" sz="1600" b="0" dirty="0">
                <a:solidFill>
                  <a:srgbClr val="FF000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曲线 </a:t>
            </a:r>
            <a:endParaRPr lang="en-US" altLang="zh-CN" sz="1600" b="0" dirty="0">
              <a:solidFill>
                <a:srgbClr val="FF0000"/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电信客户流失预测案例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lvl="1"/>
            <a:endParaRPr lang="en-US" altLang="zh-CN" sz="1600" b="0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4996168" y="570921"/>
            <a:ext cx="6298881" cy="4855845"/>
          </a:xfrm>
        </p:spPr>
        <p:txBody>
          <a:bodyPr/>
          <a:lstStyle/>
          <a:p>
            <a:r>
              <a:rPr lang="zh-CN" alt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知道</a:t>
            </a:r>
            <a:r>
              <a:rPr lang="en-GB" altLang="zh-CN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ROC</a:t>
            </a:r>
            <a:r>
              <a:rPr lang="zh-CN" alt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曲线和</a:t>
            </a:r>
            <a:r>
              <a:rPr lang="en-GB" altLang="zh-CN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AUC</a:t>
            </a:r>
            <a:r>
              <a:rPr lang="zh-CN" alt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指标</a:t>
            </a:r>
            <a:endParaRPr lang="en-US" altLang="zh-CN" b="0" i="0" u="none" strike="noStrike" dirty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  <a:p>
            <a:r>
              <a:rPr lang="zh-CN" altLang="en-US" dirty="0">
                <a:solidFill>
                  <a:srgbClr val="333333"/>
                </a:solidFill>
                <a:latin typeface="Open Sans" panose="020B0606030504020204" pitchFamily="34" charset="0"/>
                <a:ea typeface="Alibaba PuHuiTi" pitchFamily="18" charset="-122"/>
                <a:cs typeface="Alibaba PuHuiTi" pitchFamily="18" charset="-122"/>
              </a:rPr>
              <a:t>了解相应的</a:t>
            </a:r>
            <a:r>
              <a:rPr lang="en-US" altLang="zh-CN" dirty="0">
                <a:solidFill>
                  <a:srgbClr val="333333"/>
                </a:solidFill>
                <a:latin typeface="Open Sans" panose="020B0606030504020204" pitchFamily="34" charset="0"/>
                <a:ea typeface="Alibaba PuHuiTi" pitchFamily="18" charset="-122"/>
                <a:cs typeface="Alibaba PuHuiTi" pitchFamily="18" charset="-122"/>
              </a:rPr>
              <a:t>API</a:t>
            </a:r>
            <a:r>
              <a:rPr lang="zh-CN" altLang="en-US" dirty="0">
                <a:solidFill>
                  <a:srgbClr val="333333"/>
                </a:solidFill>
                <a:latin typeface="Open Sans" panose="020B0606030504020204" pitchFamily="34" charset="0"/>
                <a:ea typeface="Alibaba PuHuiTi" pitchFamily="18" charset="-122"/>
                <a:cs typeface="Alibaba PuHuiTi" pitchFamily="18" charset="-122"/>
              </a:rPr>
              <a:t>函数</a:t>
            </a:r>
            <a:endParaRPr lang="en-US" altLang="zh-CN" dirty="0">
              <a:solidFill>
                <a:prstClr val="black">
                  <a:lumMod val="85000"/>
                  <a:lumOff val="15000"/>
                </a:prst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10879" y="839979"/>
            <a:ext cx="6459803" cy="517190"/>
          </a:xfrm>
        </p:spPr>
        <p:txBody>
          <a:bodyPr/>
          <a:lstStyle/>
          <a:p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分类评估方法 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–ROC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曲线、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AUC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指标</a:t>
            </a:r>
            <a:endParaRPr kumimoji="1"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4" name="文本占位符 2"/>
          <p:cNvSpPr txBox="1"/>
          <p:nvPr/>
        </p:nvSpPr>
        <p:spPr>
          <a:xfrm>
            <a:off x="985825" y="3042708"/>
            <a:ext cx="5697197" cy="499578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kumimoji="0" lang="en-GB" altLang="zh-CN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ROC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曲线（</a:t>
            </a:r>
            <a:r>
              <a:rPr kumimoji="0" lang="en-GB" altLang="zh-CN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Receiver Operating Characteristic curve</a:t>
            </a:r>
            <a:r>
              <a:rPr kumimoji="0" lang="zh-CN" altLang="en-GB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）</a:t>
            </a:r>
            <a:endParaRPr kumimoji="0" lang="zh-CN" altLang="en-GB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83022" y="1208300"/>
            <a:ext cx="5186058" cy="4168394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7853" y="3587442"/>
            <a:ext cx="5123333" cy="10315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是一种常用于评估分类模型性能的</a:t>
            </a:r>
            <a:r>
              <a:rPr lang="zh-CN" altLang="en-US" sz="1400" b="0" i="0" dirty="0">
                <a:solidFill>
                  <a:schemeClr val="accent2">
                    <a:lumMod val="75000"/>
                  </a:schemeClr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可视化工具</a:t>
            </a:r>
            <a:r>
              <a:rPr lang="zh-CN" altLang="en-US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。</a:t>
            </a:r>
            <a:r>
              <a:rPr lang="en-GB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ROC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曲线以模型的</a:t>
            </a:r>
            <a:r>
              <a:rPr lang="zh-CN" altLang="en-US" sz="1400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真正率</a:t>
            </a:r>
            <a:r>
              <a:rPr lang="en-GB" altLang="zh-CN" sz="1400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TPR</a:t>
            </a:r>
            <a:r>
              <a:rPr lang="zh-CN" altLang="en-US" sz="1400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为纵轴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，</a:t>
            </a:r>
            <a:r>
              <a:rPr lang="zh-CN" altLang="en-US" sz="1400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假正率</a:t>
            </a:r>
            <a:r>
              <a:rPr lang="en-GB" altLang="zh-CN" sz="1400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FPR</a:t>
            </a:r>
            <a:r>
              <a:rPr lang="zh-CN" altLang="en-US" sz="1400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为横轴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，它将模型在</a:t>
            </a:r>
            <a:r>
              <a:rPr lang="zh-CN" altLang="en-US" sz="1400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不同阈值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下的表现以曲线的形式展现出来。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11" name="文本占位符 2"/>
          <p:cNvSpPr txBox="1"/>
          <p:nvPr/>
        </p:nvSpPr>
        <p:spPr>
          <a:xfrm>
            <a:off x="985826" y="1357169"/>
            <a:ext cx="4105463" cy="499578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真正率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TPR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与假正率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FPR</a:t>
            </a:r>
            <a:endParaRPr kumimoji="0" lang="zh-CN" altLang="en-GB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263764" y="1791053"/>
            <a:ext cx="5419258" cy="10315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1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lang="zh-CN" altLang="en-US" sz="14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正样本中被预测为正样本的概率</a:t>
            </a:r>
            <a:r>
              <a:rPr lang="en-GB" altLang="zh-CN" sz="1400" b="0" i="0" u="none" strike="noStrike" dirty="0">
                <a:solidFill>
                  <a:schemeClr val="accent2">
                    <a:lumMod val="75000"/>
                  </a:schemeClr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TPR </a:t>
            </a:r>
            <a:r>
              <a:rPr lang="zh-CN" altLang="en-GB" sz="1400" b="0" i="0" u="none" strike="noStrike" dirty="0">
                <a:solidFill>
                  <a:schemeClr val="accent2">
                    <a:lumMod val="75000"/>
                  </a:schemeClr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（</a:t>
            </a:r>
            <a:r>
              <a:rPr lang="en-GB" altLang="zh-CN" sz="1400" b="0" i="0" u="none" strike="noStrike" dirty="0">
                <a:solidFill>
                  <a:schemeClr val="accent2">
                    <a:lumMod val="75000"/>
                  </a:schemeClr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True Positive Rate</a:t>
            </a:r>
            <a:r>
              <a:rPr lang="zh-CN" altLang="en-GB" sz="1400" b="0" i="0" u="none" strike="noStrike" dirty="0">
                <a:solidFill>
                  <a:schemeClr val="accent2">
                    <a:lumMod val="75000"/>
                  </a:schemeClr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）</a:t>
            </a:r>
            <a:endParaRPr lang="zh-CN" altLang="en-GB" sz="1400" b="0" i="0" u="none" strike="noStrike" dirty="0">
              <a:solidFill>
                <a:schemeClr val="accent2">
                  <a:lumMod val="75000"/>
                </a:schemeClr>
              </a:solidFill>
              <a:effectLst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algn="l">
              <a:lnSpc>
                <a:spcPct val="150000"/>
              </a:lnSpc>
            </a:pPr>
            <a:r>
              <a:rPr lang="en-US" altLang="zh-CN" sz="14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2</a:t>
            </a:r>
            <a:r>
              <a:rPr lang="zh-CN" altLang="en-US" sz="14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负样本中被预测为正样本的概率</a:t>
            </a:r>
            <a:r>
              <a:rPr lang="en-GB" altLang="zh-CN" sz="1400" b="0" i="0" u="none" strike="noStrike" dirty="0">
                <a:solidFill>
                  <a:schemeClr val="accent2">
                    <a:lumMod val="75000"/>
                  </a:schemeClr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FPR </a:t>
            </a:r>
            <a:r>
              <a:rPr lang="zh-CN" altLang="en-GB" sz="1400" b="0" i="0" u="none" strike="noStrike" dirty="0">
                <a:solidFill>
                  <a:schemeClr val="accent2">
                    <a:lumMod val="75000"/>
                  </a:schemeClr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（</a:t>
            </a:r>
            <a:r>
              <a:rPr lang="en-GB" altLang="zh-CN" sz="1400" b="0" i="0" u="none" strike="noStrike" dirty="0">
                <a:solidFill>
                  <a:schemeClr val="accent2">
                    <a:lumMod val="75000"/>
                  </a:schemeClr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False Positive Rate</a:t>
            </a:r>
            <a:r>
              <a:rPr lang="zh-CN" altLang="en-GB" sz="1400" b="0" i="0" u="none" strike="noStrike" dirty="0">
                <a:solidFill>
                  <a:schemeClr val="accent2">
                    <a:lumMod val="75000"/>
                  </a:schemeClr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）</a:t>
            </a:r>
            <a:endParaRPr lang="en-US" altLang="zh-CN" sz="1400" b="0" i="0" u="none" strike="noStrike" dirty="0">
              <a:solidFill>
                <a:schemeClr val="accent2">
                  <a:lumMod val="75000"/>
                </a:schemeClr>
              </a:solidFill>
              <a:effectLst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通过这两个指标可以描述模型</a:t>
            </a:r>
            <a:r>
              <a:rPr lang="zh-CN" altLang="en-US" sz="1400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对正</a:t>
            </a:r>
            <a:r>
              <a:rPr lang="en-US" altLang="zh-CN" sz="1400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/</a:t>
            </a:r>
            <a:r>
              <a:rPr lang="zh-CN" altLang="en-US" sz="1400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负样本的分辨能力</a:t>
            </a:r>
            <a:endParaRPr lang="en-US" altLang="zh-CN" sz="1400" b="0" i="0" u="none" strike="noStrike" dirty="0">
              <a:solidFill>
                <a:schemeClr val="accent2">
                  <a:lumMod val="75000"/>
                </a:schemeClr>
              </a:solidFill>
              <a:effectLst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263764" y="5384892"/>
            <a:ext cx="7543924" cy="10315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altLang="zh-CN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ROC</a:t>
            </a:r>
            <a:r>
              <a:rPr lang="zh-CN" altLang="en-US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曲线的优劣可以通过曲线下的面积（</a:t>
            </a:r>
            <a:r>
              <a:rPr lang="en-GB" altLang="zh-CN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AUC</a:t>
            </a:r>
            <a:r>
              <a:rPr lang="zh-CN" altLang="en-GB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）</a:t>
            </a:r>
            <a:r>
              <a:rPr lang="zh-CN" altLang="en-US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来衡量，</a:t>
            </a:r>
            <a:r>
              <a:rPr lang="en-GB" altLang="zh-CN" sz="1400" b="0" i="0" dirty="0">
                <a:solidFill>
                  <a:schemeClr val="accent2">
                    <a:lumMod val="75000"/>
                  </a:schemeClr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AUC</a:t>
            </a:r>
            <a:r>
              <a:rPr lang="zh-CN" altLang="en-US" sz="1400" b="0" i="0" dirty="0">
                <a:solidFill>
                  <a:schemeClr val="accent2">
                    <a:lumMod val="75000"/>
                  </a:schemeClr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越大表示分类器性能越好</a:t>
            </a:r>
            <a:r>
              <a:rPr lang="zh-CN" altLang="en-US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。</a:t>
            </a:r>
            <a:endParaRPr lang="en-US" altLang="zh-CN" sz="1400" b="0" i="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当</a:t>
            </a:r>
            <a:r>
              <a:rPr lang="en-GB" altLang="zh-CN" sz="1400" b="0" i="0" dirty="0">
                <a:solidFill>
                  <a:schemeClr val="accent2">
                    <a:lumMod val="75000"/>
                  </a:schemeClr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AUC=0.5</a:t>
            </a:r>
            <a:r>
              <a:rPr lang="zh-CN" altLang="en-US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时，表示分类器的性能等同于随机猜测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>
              <a:lnSpc>
                <a:spcPct val="150000"/>
              </a:lnSpc>
            </a:pPr>
            <a:r>
              <a:rPr lang="zh-CN" altLang="en-GB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当</a:t>
            </a:r>
            <a:r>
              <a:rPr lang="en-GB" altLang="zh-CN" sz="1400" b="0" i="0" dirty="0">
                <a:solidFill>
                  <a:schemeClr val="accent2">
                    <a:lumMod val="75000"/>
                  </a:schemeClr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AUC=1</a:t>
            </a:r>
            <a:r>
              <a:rPr lang="zh-CN" altLang="en-US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时，表示分类器的性能完美，能够完全正确地将正负例分类。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17" name="文本占位符 2"/>
          <p:cNvSpPr txBox="1"/>
          <p:nvPr/>
        </p:nvSpPr>
        <p:spPr>
          <a:xfrm>
            <a:off x="972667" y="4877392"/>
            <a:ext cx="5123333" cy="499578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kumimoji="0" lang="en-GB" altLang="zh-CN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AUC (Area Under the ROC Curve</a:t>
            </a:r>
            <a:r>
              <a:rPr kumimoji="0" lang="zh-CN" altLang="en-GB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）</a:t>
            </a:r>
            <a:r>
              <a:rPr lang="zh-CN" altLang="en-US" b="1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曲线下面积</a:t>
            </a:r>
            <a:endParaRPr kumimoji="0" lang="zh-CN" altLang="en-GB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10879" y="839979"/>
            <a:ext cx="6459803" cy="517190"/>
          </a:xfrm>
        </p:spPr>
        <p:txBody>
          <a:bodyPr/>
          <a:lstStyle/>
          <a:p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分类评估方法 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–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ROC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曲线、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AUC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指标</a:t>
            </a:r>
            <a:endParaRPr kumimoji="1"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50982" y="1098574"/>
            <a:ext cx="4501215" cy="3617938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76426" y="1679280"/>
            <a:ext cx="6974066" cy="20053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1200" dirty="0">
                <a:solidFill>
                  <a:srgbClr val="333333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点坐标说明：图像</a:t>
            </a:r>
            <a:r>
              <a:rPr lang="en-US" altLang="zh-CN" sz="1200" dirty="0">
                <a:solidFill>
                  <a:srgbClr val="333333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x</a:t>
            </a:r>
            <a:r>
              <a:rPr lang="zh-CN" altLang="en-US" sz="1200" dirty="0">
                <a:solidFill>
                  <a:srgbClr val="333333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轴</a:t>
            </a:r>
            <a:r>
              <a:rPr lang="en-US" altLang="zh-CN" sz="1200" dirty="0">
                <a:solidFill>
                  <a:srgbClr val="333333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FPR/y</a:t>
            </a:r>
            <a:r>
              <a:rPr lang="zh-CN" altLang="en-US" sz="1200" dirty="0">
                <a:solidFill>
                  <a:srgbClr val="333333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轴</a:t>
            </a:r>
            <a:r>
              <a:rPr lang="en-US" altLang="zh-CN" sz="1200" dirty="0">
                <a:solidFill>
                  <a:srgbClr val="333333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TPR,</a:t>
            </a:r>
            <a:r>
              <a:rPr lang="zh-CN" altLang="en-US" sz="1200" dirty="0">
                <a:solidFill>
                  <a:srgbClr val="333333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任意一点坐标</a:t>
            </a:r>
            <a:r>
              <a:rPr lang="en-US" altLang="zh-CN" sz="1200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A</a:t>
            </a:r>
            <a:r>
              <a:rPr lang="en-US" altLang="zh-CN" sz="1200" b="0" i="0" u="none" strike="noStrike" dirty="0">
                <a:solidFill>
                  <a:schemeClr val="accent2">
                    <a:lumMod val="75000"/>
                  </a:schemeClr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(FPR</a:t>
            </a:r>
            <a:r>
              <a:rPr lang="zh-CN" altLang="en-US" sz="1200" b="0" i="0" u="none" strike="noStrike" dirty="0">
                <a:solidFill>
                  <a:schemeClr val="accent2">
                    <a:lumMod val="75000"/>
                  </a:schemeClr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值</a:t>
            </a:r>
            <a:r>
              <a:rPr lang="en-US" altLang="zh-CN" sz="1200" b="0" i="0" u="none" strike="noStrike" dirty="0">
                <a:solidFill>
                  <a:schemeClr val="accent2">
                    <a:lumMod val="75000"/>
                  </a:schemeClr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,</a:t>
            </a:r>
            <a:r>
              <a:rPr lang="zh-CN" altLang="en-US" sz="1200" b="0" i="0" u="none" strike="noStrike" dirty="0">
                <a:solidFill>
                  <a:schemeClr val="accent2">
                    <a:lumMod val="75000"/>
                  </a:schemeClr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 </a:t>
            </a:r>
            <a:r>
              <a:rPr lang="en-US" altLang="zh-CN" sz="1200" b="0" i="0" u="none" strike="noStrike" dirty="0">
                <a:solidFill>
                  <a:schemeClr val="accent2">
                    <a:lumMod val="75000"/>
                  </a:schemeClr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TPR</a:t>
            </a:r>
            <a:r>
              <a:rPr lang="zh-CN" altLang="en-US" sz="1200" b="0" i="0" u="none" strike="noStrike" dirty="0">
                <a:solidFill>
                  <a:schemeClr val="accent2">
                    <a:lumMod val="75000"/>
                  </a:schemeClr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值</a:t>
            </a:r>
            <a:r>
              <a:rPr lang="en-US" altLang="zh-CN" sz="1200" b="0" i="0" u="none" strike="noStrike" dirty="0">
                <a:solidFill>
                  <a:schemeClr val="accent2">
                    <a:lumMod val="75000"/>
                  </a:schemeClr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)</a:t>
            </a:r>
            <a:endParaRPr lang="en-US" altLang="zh-CN" sz="1200" b="0" i="0" u="none" strike="noStrike" dirty="0">
              <a:solidFill>
                <a:schemeClr val="accent2">
                  <a:lumMod val="75000"/>
                </a:schemeClr>
              </a:solidFill>
              <a:effectLst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zh-CN" altLang="en-US" sz="1200" b="0" i="0" u="none" strike="noStrike" dirty="0">
                <a:solidFill>
                  <a:srgbClr val="333333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点</a:t>
            </a:r>
            <a:r>
              <a:rPr lang="en-US" altLang="zh-CN" sz="1200" b="0" i="0" u="none" strike="noStrike" dirty="0">
                <a:solidFill>
                  <a:srgbClr val="333333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(0, 0) </a:t>
            </a:r>
            <a:r>
              <a:rPr lang="zh-CN" altLang="en-US" sz="1200" dirty="0">
                <a:solidFill>
                  <a:srgbClr val="333333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：</a:t>
            </a:r>
            <a:r>
              <a:rPr lang="zh-CN" altLang="en-US" sz="1200" b="0" i="0" u="none" strike="noStrike" dirty="0">
                <a:solidFill>
                  <a:srgbClr val="333333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所有的</a:t>
            </a:r>
            <a:r>
              <a:rPr lang="zh-CN" altLang="en-US" sz="1200" b="0" i="0" u="none" strike="noStrike" dirty="0">
                <a:solidFill>
                  <a:schemeClr val="accent2">
                    <a:lumMod val="75000"/>
                  </a:schemeClr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负样本都预测正确</a:t>
            </a:r>
            <a:r>
              <a:rPr lang="zh-CN" altLang="en-US" sz="1200" b="0" i="0" u="none" strike="noStrike" dirty="0">
                <a:solidFill>
                  <a:srgbClr val="333333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，所有的</a:t>
            </a:r>
            <a:r>
              <a:rPr lang="zh-CN" altLang="en-US" sz="1200" b="0" i="0" u="none" strike="noStrike" dirty="0">
                <a:solidFill>
                  <a:schemeClr val="accent2">
                    <a:lumMod val="75000"/>
                  </a:schemeClr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正样本都预测为错误 。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相当于</a:t>
            </a:r>
            <a:r>
              <a:rPr lang="zh-CN" altLang="en-US" sz="1200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点的</a:t>
            </a:r>
            <a:r>
              <a:rPr lang="en-US" altLang="zh-CN" sz="1200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(FPR</a:t>
            </a:r>
            <a:r>
              <a:rPr lang="zh-CN" altLang="en-US" sz="1200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值</a:t>
            </a:r>
            <a:r>
              <a:rPr lang="en-US" altLang="zh-CN" sz="1200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0,</a:t>
            </a:r>
            <a:r>
              <a:rPr lang="zh-CN" altLang="en-US" sz="1200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 </a:t>
            </a:r>
            <a:r>
              <a:rPr lang="en-US" altLang="zh-CN" sz="1200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TPR</a:t>
            </a:r>
            <a:r>
              <a:rPr lang="zh-CN" altLang="en-US" sz="1200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值</a:t>
            </a:r>
            <a:r>
              <a:rPr lang="en-US" altLang="zh-CN" sz="1200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0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）</a:t>
            </a:r>
            <a:endParaRPr lang="zh-CN" altLang="en-US" sz="1200" b="0" i="0" u="none" strike="noStrike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zh-CN" altLang="en-US" sz="1200" b="0" i="0" u="none" strike="noStrike" dirty="0">
                <a:solidFill>
                  <a:srgbClr val="333333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点</a:t>
            </a:r>
            <a:r>
              <a:rPr lang="en-US" altLang="zh-CN" sz="1200" b="0" i="0" u="none" strike="noStrike" dirty="0">
                <a:solidFill>
                  <a:srgbClr val="333333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(1, 0) </a:t>
            </a:r>
            <a:r>
              <a:rPr lang="zh-CN" altLang="en-US" sz="1200" dirty="0">
                <a:solidFill>
                  <a:srgbClr val="333333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：</a:t>
            </a:r>
            <a:r>
              <a:rPr lang="zh-CN" altLang="en-US" sz="1200" b="0" i="0" u="none" strike="noStrike" dirty="0">
                <a:solidFill>
                  <a:srgbClr val="333333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所有的负样本都预测错误，所有的正样本都预测错误。</a:t>
            </a:r>
            <a:r>
              <a:rPr lang="zh-CN" altLang="en-US" sz="1200" dirty="0">
                <a:solidFill>
                  <a:srgbClr val="333333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相当于</a:t>
            </a:r>
            <a:r>
              <a:rPr lang="zh-CN" altLang="en-US" sz="1200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点的</a:t>
            </a:r>
            <a:r>
              <a:rPr lang="en-US" altLang="zh-CN" sz="1200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(FPR</a:t>
            </a:r>
            <a:r>
              <a:rPr lang="zh-CN" altLang="en-US" sz="1200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值</a:t>
            </a:r>
            <a:r>
              <a:rPr lang="en-US" altLang="zh-CN" sz="1200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1,</a:t>
            </a:r>
            <a:r>
              <a:rPr lang="zh-CN" altLang="en-US" sz="1200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 </a:t>
            </a:r>
            <a:r>
              <a:rPr lang="en-US" altLang="zh-CN" sz="1200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TPR</a:t>
            </a:r>
            <a:r>
              <a:rPr lang="zh-CN" altLang="en-US" sz="1200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值</a:t>
            </a:r>
            <a:r>
              <a:rPr lang="en-US" altLang="zh-CN" sz="1200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0)</a:t>
            </a:r>
            <a:r>
              <a:rPr lang="zh-CN" altLang="en-US" sz="1200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endParaRPr lang="en-US" altLang="zh-CN" sz="1200" b="0" i="0" u="none" strike="noStrike" dirty="0">
              <a:solidFill>
                <a:schemeClr val="accent2">
                  <a:lumMod val="75000"/>
                </a:schemeClr>
              </a:solidFill>
              <a:effectLst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rgbClr val="333333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  </a:t>
            </a:r>
            <a:r>
              <a:rPr lang="en-US" altLang="zh-CN" sz="1200" dirty="0">
                <a:solidFill>
                  <a:srgbClr val="333333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	-</a:t>
            </a:r>
            <a:r>
              <a:rPr lang="zh-CN" altLang="en-US" sz="1200" dirty="0">
                <a:solidFill>
                  <a:srgbClr val="333333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最不好的效果</a:t>
            </a:r>
            <a:endParaRPr lang="zh-CN" altLang="en-US" sz="1200" b="0" i="0" u="none" strike="noStrike" dirty="0">
              <a:solidFill>
                <a:srgbClr val="333333"/>
              </a:solidFill>
              <a:effectLst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200" b="0" i="0" u="none" strike="noStrike" dirty="0">
                <a:solidFill>
                  <a:srgbClr val="333333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点</a:t>
            </a:r>
            <a:r>
              <a:rPr lang="en-US" altLang="zh-CN" sz="1200" b="0" i="0" u="none" strike="noStrike" dirty="0">
                <a:solidFill>
                  <a:srgbClr val="333333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(1, 1)</a:t>
            </a:r>
            <a:r>
              <a:rPr lang="zh-CN" altLang="en-US" sz="1200" b="0" i="0" u="none" strike="noStrike" dirty="0">
                <a:solidFill>
                  <a:srgbClr val="333333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：所有的负样本都预测错误，表示所有的正样本都预测正确。相当于</a:t>
            </a:r>
            <a:r>
              <a:rPr lang="zh-CN" altLang="en-US" sz="1200" b="0" i="0" u="none" strike="noStrike" dirty="0">
                <a:solidFill>
                  <a:schemeClr val="accent2">
                    <a:lumMod val="75000"/>
                  </a:schemeClr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点的</a:t>
            </a:r>
            <a:r>
              <a:rPr lang="en-US" altLang="zh-CN" sz="1200" b="0" i="0" u="none" strike="noStrike" dirty="0">
                <a:solidFill>
                  <a:schemeClr val="accent2">
                    <a:lumMod val="75000"/>
                  </a:schemeClr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(</a:t>
            </a:r>
            <a:r>
              <a:rPr lang="en-US" altLang="zh-CN" sz="1200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FPR</a:t>
            </a:r>
            <a:r>
              <a:rPr lang="zh-CN" altLang="en-US" sz="1200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值</a:t>
            </a:r>
            <a:r>
              <a:rPr lang="en-US" altLang="zh-CN" sz="1200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1</a:t>
            </a:r>
            <a:r>
              <a:rPr lang="zh-CN" altLang="en-US" sz="1200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，</a:t>
            </a:r>
            <a:r>
              <a:rPr lang="en-US" altLang="zh-CN" sz="1200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TPR</a:t>
            </a:r>
            <a:r>
              <a:rPr lang="zh-CN" altLang="en-US" sz="1200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值</a:t>
            </a:r>
            <a:r>
              <a:rPr lang="en-US" altLang="zh-CN" sz="1200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1</a:t>
            </a:r>
            <a:r>
              <a:rPr lang="en-US" altLang="zh-CN" sz="1200" b="0" i="0" u="none" strike="noStrike" dirty="0">
                <a:solidFill>
                  <a:schemeClr val="accent2">
                    <a:lumMod val="75000"/>
                  </a:schemeClr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)</a:t>
            </a:r>
            <a:endParaRPr lang="zh-CN" altLang="en-US" sz="1200" b="0" i="0" u="none" strike="noStrike" dirty="0">
              <a:solidFill>
                <a:schemeClr val="accent2">
                  <a:lumMod val="75000"/>
                </a:schemeClr>
              </a:solidFill>
              <a:effectLst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zh-CN" altLang="en-US" sz="1200" b="0" i="0" u="none" strike="noStrike" dirty="0">
                <a:solidFill>
                  <a:srgbClr val="333333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点</a:t>
            </a:r>
            <a:r>
              <a:rPr lang="en-US" altLang="zh-CN" sz="1200" b="0" i="0" u="none" strike="noStrike" dirty="0">
                <a:solidFill>
                  <a:srgbClr val="333333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(0, 1)</a:t>
            </a:r>
            <a:r>
              <a:rPr lang="zh-CN" altLang="en-US" sz="1200" b="0" i="0" u="none" strike="noStrike" dirty="0">
                <a:solidFill>
                  <a:srgbClr val="333333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：</a:t>
            </a:r>
            <a:r>
              <a:rPr lang="zh-CN" altLang="en-US" sz="12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所有的负样本都预测正确，表示所有的正样本都预测正确 。相当于</a:t>
            </a:r>
            <a:r>
              <a:rPr lang="zh-CN" altLang="en-US" sz="1200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点的</a:t>
            </a:r>
            <a:r>
              <a:rPr lang="en-US" altLang="zh-CN" sz="1200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(FPR</a:t>
            </a:r>
            <a:r>
              <a:rPr lang="zh-CN" altLang="en-US" sz="1200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值</a:t>
            </a:r>
            <a:r>
              <a:rPr lang="en-US" altLang="zh-CN" sz="1200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0</a:t>
            </a:r>
            <a:r>
              <a:rPr lang="zh-CN" altLang="en-US" sz="1200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，</a:t>
            </a:r>
            <a:r>
              <a:rPr lang="en-US" altLang="zh-CN" sz="1200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TPR</a:t>
            </a:r>
            <a:r>
              <a:rPr lang="zh-CN" altLang="en-US" sz="1200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值</a:t>
            </a:r>
            <a:r>
              <a:rPr lang="en-US" altLang="zh-CN" sz="1200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1)</a:t>
            </a:r>
            <a:endParaRPr lang="en-US" altLang="zh-CN" sz="1200" dirty="0">
              <a:solidFill>
                <a:schemeClr val="accent2">
                  <a:lumMod val="7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lvl="2">
              <a:lnSpc>
                <a:spcPct val="150000"/>
              </a:lnSpc>
            </a:pPr>
            <a:r>
              <a:rPr lang="en-US" altLang="zh-CN" sz="1200" dirty="0">
                <a:solidFill>
                  <a:srgbClr val="333333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-</a:t>
            </a:r>
            <a:r>
              <a:rPr lang="zh-CN" altLang="en-US" sz="1200" dirty="0">
                <a:solidFill>
                  <a:srgbClr val="333333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最好的效果</a:t>
            </a:r>
            <a:endParaRPr lang="zh-CN" altLang="en-US" sz="1200" dirty="0">
              <a:solidFill>
                <a:srgbClr val="333333"/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11" name="文本占位符 2"/>
          <p:cNvSpPr txBox="1"/>
          <p:nvPr/>
        </p:nvSpPr>
        <p:spPr>
          <a:xfrm>
            <a:off x="985826" y="1266206"/>
            <a:ext cx="4105463" cy="499578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kumimoji="0" lang="en-GB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ROC 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曲线图像中，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4 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个特殊点的含义</a:t>
            </a:r>
            <a:endParaRPr kumimoji="0" lang="zh-CN" altLang="en-GB" sz="16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320751" y="4785764"/>
            <a:ext cx="8330082" cy="16778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400" dirty="0">
                <a:solidFill>
                  <a:srgbClr val="37415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曲线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74151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越靠近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374151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(0,1)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74151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点则模型对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正负样本的辨别能力就越强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GB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374151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AUC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74151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是 </a:t>
            </a:r>
            <a:r>
              <a:rPr kumimoji="0" lang="en-GB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374151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ROC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74151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曲线下面的面积，该值越大，则模型的辨别能力就越强，</a:t>
            </a:r>
            <a:r>
              <a:rPr kumimoji="0" lang="en-GB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AUC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范围在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[0, 1]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之间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当 </a:t>
            </a:r>
            <a:r>
              <a:rPr kumimoji="0" lang="en-GB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AUC= 1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74151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时，该模型被认为是完美的分类器，但是几乎不存在完美分类器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374151"/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74151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当 </a:t>
            </a:r>
            <a:r>
              <a:rPr kumimoji="0" lang="en-GB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AUC &lt;= 0.5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74151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时，模型区分正负样本的就会变得模棱两可，近似于随机猜测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374151"/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2" name="文本占位符 2"/>
          <p:cNvSpPr txBox="1"/>
          <p:nvPr/>
        </p:nvSpPr>
        <p:spPr>
          <a:xfrm>
            <a:off x="985826" y="4202555"/>
            <a:ext cx="4105463" cy="499578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b="1" dirty="0">
                <a:solidFill>
                  <a:prstClr val="black">
                    <a:lumMod val="85000"/>
                    <a:lumOff val="15000"/>
                  </a:prst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从图像上来看</a:t>
            </a:r>
            <a:endParaRPr kumimoji="0" lang="zh-CN" altLang="en-GB" sz="16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81115" y="3684637"/>
            <a:ext cx="61274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altLang="zh-CN" b="0" i="0" dirty="0">
                <a:solidFill>
                  <a:srgbClr val="374151"/>
                </a:solidFill>
                <a:effectLst/>
                <a:latin typeface="Söhne"/>
              </a:rPr>
              <a:t>ROC</a:t>
            </a:r>
            <a:r>
              <a:rPr lang="zh-CN" altLang="en-US" b="0" i="0" dirty="0">
                <a:solidFill>
                  <a:srgbClr val="374151"/>
                </a:solidFill>
                <a:effectLst/>
                <a:latin typeface="Söhne"/>
              </a:rPr>
              <a:t>曲线上的每个点代表模型在不同阈值下的性能表现</a:t>
            </a:r>
            <a:endParaRPr lang="zh-CN" altLang="en-US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10879" y="839979"/>
            <a:ext cx="6459803" cy="517190"/>
          </a:xfrm>
        </p:spPr>
        <p:txBody>
          <a:bodyPr/>
          <a:lstStyle/>
          <a:p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分类评估方法 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–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ROC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曲线、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AUC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指标</a:t>
            </a:r>
            <a:endParaRPr kumimoji="1"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707505" y="1551840"/>
            <a:ext cx="9502362" cy="10315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400" b="0" i="0" dirty="0"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已知：在网页某个位置有一个广告图片，该广告共被展示了 </a:t>
            </a:r>
            <a:r>
              <a:rPr lang="en-US" altLang="zh-CN" sz="1400" b="0" i="0" dirty="0"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6 </a:t>
            </a:r>
            <a:r>
              <a:rPr lang="zh-CN" altLang="en-US" sz="1400" b="0" i="0" dirty="0"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次</a:t>
            </a:r>
            <a:r>
              <a:rPr lang="zh-CN" altLang="en-US" sz="14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；</a:t>
            </a:r>
            <a:r>
              <a:rPr lang="zh-CN" altLang="en-US" sz="1400" b="0" i="0" dirty="0"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有 </a:t>
            </a:r>
            <a:r>
              <a:rPr lang="en-US" altLang="zh-CN" sz="1400" b="0" i="0" dirty="0"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2 </a:t>
            </a:r>
            <a:r>
              <a:rPr lang="zh-CN" altLang="en-US" sz="1400" b="0" i="0" dirty="0"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次被浏览者点击了。每次点击的概率见图</a:t>
            </a:r>
            <a:r>
              <a:rPr lang="en-US" altLang="zh-CN" sz="1400" b="0" i="0" dirty="0"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1</a:t>
            </a:r>
            <a:r>
              <a:rPr lang="zh-CN" altLang="en-US" sz="1400" b="0" i="0" dirty="0"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。</a:t>
            </a:r>
            <a:endParaRPr lang="en-US" altLang="zh-CN" sz="1400" b="0" i="0" dirty="0">
              <a:effectLst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4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          其中</a:t>
            </a:r>
            <a:r>
              <a:rPr lang="zh-CN" altLang="en-US" sz="1400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正样本</a:t>
            </a:r>
            <a:r>
              <a:rPr lang="en-US" altLang="zh-CN" sz="1400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{1,</a:t>
            </a:r>
            <a:r>
              <a:rPr lang="zh-CN" altLang="en-US" sz="1400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lang="en-US" altLang="zh-CN" sz="1400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3}</a:t>
            </a:r>
            <a:r>
              <a:rPr lang="zh-CN" altLang="en-US" sz="1400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 负样本为</a:t>
            </a:r>
            <a:r>
              <a:rPr lang="en-US" altLang="zh-CN" sz="1400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{2,</a:t>
            </a:r>
            <a:r>
              <a:rPr lang="zh-CN" altLang="en-US" sz="1400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lang="en-US" altLang="zh-CN" sz="1400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4,</a:t>
            </a:r>
            <a:r>
              <a:rPr lang="zh-CN" altLang="en-US" sz="1400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lang="en-US" altLang="zh-CN" sz="1400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5,</a:t>
            </a:r>
            <a:r>
              <a:rPr lang="zh-CN" altLang="en-US" sz="1400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lang="en-US" altLang="zh-CN" sz="1400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6}</a:t>
            </a:r>
            <a:endParaRPr lang="en-US" altLang="zh-CN" sz="1400" dirty="0">
              <a:solidFill>
                <a:schemeClr val="accent2">
                  <a:lumMod val="7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4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要求画出：在不同阈值下的</a:t>
            </a:r>
            <a:r>
              <a:rPr lang="en-US" altLang="zh-CN" sz="14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ROC</a:t>
            </a:r>
            <a:r>
              <a:rPr lang="zh-CN" altLang="en-US" sz="14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曲线。</a:t>
            </a:r>
            <a:endParaRPr lang="en-US" altLang="zh-CN" sz="1400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11" name="文本占位符 2"/>
          <p:cNvSpPr txBox="1"/>
          <p:nvPr/>
        </p:nvSpPr>
        <p:spPr>
          <a:xfrm>
            <a:off x="985826" y="1211240"/>
            <a:ext cx="4105463" cy="499578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GB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案例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：</a:t>
            </a:r>
            <a:r>
              <a:rPr kumimoji="0" lang="en-GB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ROC 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曲线的绘制</a:t>
            </a:r>
            <a:endParaRPr kumimoji="0" lang="zh-CN" altLang="en-GB" sz="16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26267" y="3295664"/>
            <a:ext cx="3163248" cy="321874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0148" y="3203941"/>
            <a:ext cx="3383002" cy="3424767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1799601" y="2909043"/>
            <a:ext cx="247791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0" i="0" dirty="0">
                <a:effectLst/>
                <a:latin typeface="Roboto" panose="02000000000000000000" pitchFamily="2" charset="0"/>
              </a:rPr>
              <a:t>图</a:t>
            </a:r>
            <a:r>
              <a:rPr lang="en-US" altLang="zh-CN" sz="1400" b="0" i="0" dirty="0">
                <a:effectLst/>
                <a:latin typeface="Roboto" panose="02000000000000000000" pitchFamily="2" charset="0"/>
              </a:rPr>
              <a:t>1</a:t>
            </a:r>
            <a:r>
              <a:rPr lang="zh-CN" altLang="en-US" sz="1400" b="0" i="0" dirty="0">
                <a:effectLst/>
                <a:latin typeface="Roboto" panose="02000000000000000000" pitchFamily="2" charset="0"/>
              </a:rPr>
              <a:t>：每次点击的概率</a:t>
            </a:r>
            <a:r>
              <a:rPr lang="zh-CN" altLang="en-US" sz="1400" dirty="0">
                <a:latin typeface="Roboto" panose="02000000000000000000" pitchFamily="2" charset="0"/>
              </a:rPr>
              <a:t>图</a:t>
            </a:r>
            <a:endParaRPr lang="zh-CN" altLang="en-US" sz="1400" dirty="0"/>
          </a:p>
        </p:txBody>
      </p:sp>
      <p:sp>
        <p:nvSpPr>
          <p:cNvPr id="13" name="文本框 12"/>
          <p:cNvSpPr txBox="1"/>
          <p:nvPr/>
        </p:nvSpPr>
        <p:spPr>
          <a:xfrm>
            <a:off x="6696592" y="2933027"/>
            <a:ext cx="324753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0" i="0" dirty="0"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图</a:t>
            </a:r>
            <a:r>
              <a:rPr lang="en-US" altLang="zh-CN" sz="1400" b="0" i="0" dirty="0"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2</a:t>
            </a:r>
            <a:r>
              <a:rPr lang="zh-CN" altLang="en-US" sz="1400" b="0" i="0" dirty="0"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：根据预测点击概率排序之后的图</a:t>
            </a:r>
            <a:endParaRPr lang="zh-CN" altLang="en-US" sz="1400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2536636" y="6550223"/>
            <a:ext cx="58510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思路分析：根据</a:t>
            </a:r>
            <a:r>
              <a:rPr lang="zh-CN" altLang="en-US" sz="1400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不同的阈值，</a:t>
            </a:r>
            <a:r>
              <a:rPr lang="zh-CN" altLang="en-US" sz="14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求出</a:t>
            </a:r>
            <a:r>
              <a:rPr lang="en-US" altLang="zh-CN" sz="14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TPR</a:t>
            </a:r>
            <a:r>
              <a:rPr lang="zh-CN" altLang="en-US" sz="14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、</a:t>
            </a:r>
            <a:r>
              <a:rPr lang="en-US" altLang="zh-CN" sz="14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FPR</a:t>
            </a:r>
            <a:r>
              <a:rPr lang="zh-CN" altLang="en-US" sz="14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，得出点坐标画</a:t>
            </a:r>
            <a:r>
              <a:rPr lang="en-US" altLang="zh-CN" sz="14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ROC</a:t>
            </a:r>
            <a:r>
              <a:rPr lang="zh-CN" altLang="en-US" sz="14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图</a:t>
            </a:r>
            <a:endParaRPr lang="zh-CN" altLang="en-US" sz="1400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10879" y="839979"/>
            <a:ext cx="6459803" cy="517190"/>
          </a:xfrm>
        </p:spPr>
        <p:txBody>
          <a:bodyPr/>
          <a:lstStyle/>
          <a:p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分类评估方法 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–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ROC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曲线、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AUC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指标</a:t>
            </a:r>
            <a:endParaRPr kumimoji="1"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11" name="文本占位符 2"/>
          <p:cNvSpPr txBox="1"/>
          <p:nvPr/>
        </p:nvSpPr>
        <p:spPr>
          <a:xfrm>
            <a:off x="7781737" y="1344323"/>
            <a:ext cx="4105463" cy="499578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GB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案例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：</a:t>
            </a:r>
            <a:r>
              <a:rPr kumimoji="0" lang="en-GB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ROC 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曲线的绘制</a:t>
            </a:r>
            <a:endParaRPr kumimoji="0" lang="zh-CN" altLang="en-GB" sz="16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61650" y="1357169"/>
            <a:ext cx="7153462" cy="5052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阈值：</a:t>
            </a:r>
            <a:r>
              <a:rPr lang="en-US" altLang="zh-CN" sz="1200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0.9</a:t>
            </a:r>
            <a:endParaRPr lang="en-US" altLang="zh-CN" sz="1200" dirty="0">
              <a:solidFill>
                <a:schemeClr val="accent2">
                  <a:lumMod val="7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	</a:t>
            </a:r>
            <a:r>
              <a:rPr lang="zh-CN" altLang="en-US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原本为正例的 </a:t>
            </a:r>
            <a:r>
              <a:rPr lang="en-US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1</a:t>
            </a:r>
            <a:r>
              <a:rPr lang="zh-CN" altLang="en-US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、</a:t>
            </a:r>
            <a:r>
              <a:rPr lang="en-US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3 </a:t>
            </a:r>
            <a:r>
              <a:rPr lang="zh-CN" altLang="en-US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号的样本中 </a:t>
            </a:r>
            <a:r>
              <a:rPr lang="en-US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3 </a:t>
            </a:r>
            <a:r>
              <a:rPr lang="zh-CN" altLang="en-US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号样本被分类错误，则 </a:t>
            </a:r>
            <a:r>
              <a:rPr lang="en-GB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TPR = </a:t>
            </a:r>
            <a:r>
              <a:rPr lang="en-US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0</a:t>
            </a:r>
            <a:r>
              <a:rPr lang="en-GB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/2 = 0</a:t>
            </a:r>
            <a:endParaRPr lang="en-GB" altLang="zh-CN" sz="1200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	</a:t>
            </a:r>
            <a:r>
              <a:rPr lang="zh-CN" altLang="en-US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原本为负例的 </a:t>
            </a:r>
            <a:r>
              <a:rPr lang="en-US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2</a:t>
            </a:r>
            <a:r>
              <a:rPr lang="zh-CN" altLang="en-US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、</a:t>
            </a:r>
            <a:r>
              <a:rPr lang="en-US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4</a:t>
            </a:r>
            <a:r>
              <a:rPr lang="zh-CN" altLang="en-US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、</a:t>
            </a:r>
            <a:r>
              <a:rPr lang="en-US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5</a:t>
            </a:r>
            <a:r>
              <a:rPr lang="zh-CN" altLang="en-US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、</a:t>
            </a:r>
            <a:r>
              <a:rPr lang="en-US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6 </a:t>
            </a:r>
            <a:r>
              <a:rPr lang="zh-CN" altLang="en-US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号样本没有一个被分为正例，则 </a:t>
            </a:r>
            <a:r>
              <a:rPr lang="en-GB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FPR = 0</a:t>
            </a:r>
            <a:endParaRPr lang="en-GB" altLang="zh-CN" sz="1200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阈值：</a:t>
            </a:r>
            <a:r>
              <a:rPr lang="en-US" altLang="zh-CN" sz="1200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0.8</a:t>
            </a:r>
            <a:endParaRPr lang="en-US" altLang="zh-CN" sz="1200" dirty="0">
              <a:solidFill>
                <a:schemeClr val="accent2">
                  <a:lumMod val="7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	</a:t>
            </a:r>
            <a:r>
              <a:rPr lang="zh-CN" altLang="en-US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原本为正例的 </a:t>
            </a:r>
            <a:r>
              <a:rPr lang="en-US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1</a:t>
            </a:r>
            <a:r>
              <a:rPr lang="zh-CN" altLang="en-US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、</a:t>
            </a:r>
            <a:r>
              <a:rPr lang="en-US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3 </a:t>
            </a:r>
            <a:r>
              <a:rPr lang="zh-CN" altLang="en-US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号样本被分类正确，则 </a:t>
            </a:r>
            <a:r>
              <a:rPr lang="en-GB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TPR = </a:t>
            </a:r>
            <a:r>
              <a:rPr lang="en-US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1</a:t>
            </a:r>
            <a:r>
              <a:rPr lang="en-GB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/2 = </a:t>
            </a:r>
            <a:r>
              <a:rPr lang="en-US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0.5</a:t>
            </a:r>
            <a:endParaRPr lang="en-GB" altLang="zh-CN" sz="1200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	</a:t>
            </a:r>
            <a:r>
              <a:rPr lang="zh-CN" altLang="en-US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原本为负例的 </a:t>
            </a:r>
            <a:r>
              <a:rPr lang="en-US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2</a:t>
            </a:r>
            <a:r>
              <a:rPr lang="zh-CN" altLang="en-US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、</a:t>
            </a:r>
            <a:r>
              <a:rPr lang="en-US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4</a:t>
            </a:r>
            <a:r>
              <a:rPr lang="zh-CN" altLang="en-US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、</a:t>
            </a:r>
            <a:r>
              <a:rPr lang="en-US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5</a:t>
            </a:r>
            <a:r>
              <a:rPr lang="zh-CN" altLang="en-US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、</a:t>
            </a:r>
            <a:r>
              <a:rPr lang="en-US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6 </a:t>
            </a:r>
            <a:r>
              <a:rPr lang="zh-CN" altLang="en-US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号样本没有一个被分为正例，则 </a:t>
            </a:r>
            <a:r>
              <a:rPr lang="en-GB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FPR = 0</a:t>
            </a:r>
            <a:endParaRPr lang="en-GB" altLang="zh-CN" sz="1200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阈值：</a:t>
            </a:r>
            <a:r>
              <a:rPr lang="en-US" altLang="zh-CN" sz="1200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0.7</a:t>
            </a:r>
            <a:endParaRPr lang="en-US" altLang="zh-CN" sz="1200" dirty="0">
              <a:solidFill>
                <a:schemeClr val="accent2">
                  <a:lumMod val="7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	</a:t>
            </a:r>
            <a:r>
              <a:rPr lang="zh-CN" altLang="en-US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原本为正例的 </a:t>
            </a:r>
            <a:r>
              <a:rPr lang="en-US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1</a:t>
            </a:r>
            <a:r>
              <a:rPr lang="zh-CN" altLang="en-US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、</a:t>
            </a:r>
            <a:r>
              <a:rPr lang="en-US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3 </a:t>
            </a:r>
            <a:r>
              <a:rPr lang="zh-CN" altLang="en-US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号样本被分类正确，则 </a:t>
            </a:r>
            <a:r>
              <a:rPr lang="en-GB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TPR = 2/2 = 1</a:t>
            </a:r>
            <a:endParaRPr lang="en-GB" altLang="zh-CN" sz="1200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	</a:t>
            </a:r>
            <a:r>
              <a:rPr lang="zh-CN" altLang="en-US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原本为负类的 </a:t>
            </a:r>
            <a:r>
              <a:rPr lang="en-US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2</a:t>
            </a:r>
            <a:r>
              <a:rPr lang="zh-CN" altLang="en-US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、</a:t>
            </a:r>
            <a:r>
              <a:rPr lang="en-US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4</a:t>
            </a:r>
            <a:r>
              <a:rPr lang="zh-CN" altLang="en-US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、</a:t>
            </a:r>
            <a:r>
              <a:rPr lang="en-US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5</a:t>
            </a:r>
            <a:r>
              <a:rPr lang="zh-CN" altLang="en-US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、</a:t>
            </a:r>
            <a:r>
              <a:rPr lang="en-US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6 </a:t>
            </a:r>
            <a:r>
              <a:rPr lang="zh-CN" altLang="en-US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号样本中 </a:t>
            </a:r>
            <a:r>
              <a:rPr lang="en-US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2 </a:t>
            </a:r>
            <a:r>
              <a:rPr lang="zh-CN" altLang="en-US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号样本被分类错误，则 </a:t>
            </a:r>
            <a:r>
              <a:rPr lang="en-GB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FPR = </a:t>
            </a:r>
            <a:r>
              <a:rPr lang="en-US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0/</a:t>
            </a:r>
            <a:r>
              <a:rPr lang="en-GB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4 = 0</a:t>
            </a:r>
            <a:endParaRPr lang="en-GB" altLang="zh-CN" sz="1200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阈值：</a:t>
            </a:r>
            <a:r>
              <a:rPr lang="en-US" altLang="zh-CN" sz="1200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0.6</a:t>
            </a:r>
            <a:endParaRPr lang="en-US" altLang="zh-CN" sz="1200" dirty="0">
              <a:solidFill>
                <a:schemeClr val="accent2">
                  <a:lumMod val="7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	</a:t>
            </a:r>
            <a:r>
              <a:rPr lang="zh-CN" altLang="en-US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原本为正例的 </a:t>
            </a:r>
            <a:r>
              <a:rPr lang="en-US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1</a:t>
            </a:r>
            <a:r>
              <a:rPr lang="zh-CN" altLang="en-US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、</a:t>
            </a:r>
            <a:r>
              <a:rPr lang="en-US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3 </a:t>
            </a:r>
            <a:r>
              <a:rPr lang="zh-CN" altLang="en-US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号样本被分类正确，则 </a:t>
            </a:r>
            <a:r>
              <a:rPr lang="en-GB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TPR = 2/2 = 1</a:t>
            </a:r>
            <a:endParaRPr lang="en-GB" altLang="zh-CN" sz="1200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	</a:t>
            </a:r>
            <a:r>
              <a:rPr lang="zh-CN" altLang="en-US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原本为负类的 </a:t>
            </a:r>
            <a:r>
              <a:rPr lang="en-US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2</a:t>
            </a:r>
            <a:r>
              <a:rPr lang="zh-CN" altLang="en-US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、</a:t>
            </a:r>
            <a:r>
              <a:rPr lang="en-US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4</a:t>
            </a:r>
            <a:r>
              <a:rPr lang="zh-CN" altLang="en-US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、</a:t>
            </a:r>
            <a:r>
              <a:rPr lang="en-US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5</a:t>
            </a:r>
            <a:r>
              <a:rPr lang="zh-CN" altLang="en-US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、</a:t>
            </a:r>
            <a:r>
              <a:rPr lang="en-US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6 </a:t>
            </a:r>
            <a:r>
              <a:rPr lang="zh-CN" altLang="en-US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号样本中 </a:t>
            </a:r>
            <a:r>
              <a:rPr lang="en-US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2</a:t>
            </a:r>
            <a:r>
              <a:rPr lang="zh-CN" altLang="en-US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、</a:t>
            </a:r>
            <a:r>
              <a:rPr lang="en-US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4 </a:t>
            </a:r>
            <a:r>
              <a:rPr lang="zh-CN" altLang="en-US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号样本被分类错误，则 </a:t>
            </a:r>
            <a:r>
              <a:rPr lang="en-GB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FPR = </a:t>
            </a:r>
            <a:r>
              <a:rPr lang="en-US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1</a:t>
            </a:r>
            <a:r>
              <a:rPr lang="en-GB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/4 = 0.</a:t>
            </a:r>
            <a:r>
              <a:rPr lang="en-US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2</a:t>
            </a:r>
            <a:r>
              <a:rPr lang="en-GB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5</a:t>
            </a:r>
            <a:endParaRPr lang="en-GB" altLang="zh-CN" sz="1200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阈值：</a:t>
            </a:r>
            <a:r>
              <a:rPr lang="en-US" altLang="zh-CN" sz="1200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0.5</a:t>
            </a:r>
            <a:endParaRPr lang="en-US" altLang="zh-CN" sz="1200" dirty="0">
              <a:solidFill>
                <a:schemeClr val="accent2">
                  <a:lumMod val="7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	</a:t>
            </a:r>
            <a:r>
              <a:rPr lang="zh-CN" altLang="en-US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原本为正例的 </a:t>
            </a:r>
            <a:r>
              <a:rPr lang="en-US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1</a:t>
            </a:r>
            <a:r>
              <a:rPr lang="zh-CN" altLang="en-US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、</a:t>
            </a:r>
            <a:r>
              <a:rPr lang="en-US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3 </a:t>
            </a:r>
            <a:r>
              <a:rPr lang="zh-CN" altLang="en-US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号样本被分类正确，则 </a:t>
            </a:r>
            <a:r>
              <a:rPr lang="en-GB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TPR = 2/2 = 1</a:t>
            </a:r>
            <a:endParaRPr lang="en-GB" altLang="zh-CN" sz="1200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	</a:t>
            </a:r>
            <a:r>
              <a:rPr lang="zh-CN" altLang="en-US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原本为负类的 </a:t>
            </a:r>
            <a:r>
              <a:rPr lang="en-US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2</a:t>
            </a:r>
            <a:r>
              <a:rPr lang="zh-CN" altLang="en-US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、</a:t>
            </a:r>
            <a:r>
              <a:rPr lang="en-US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4</a:t>
            </a:r>
            <a:r>
              <a:rPr lang="zh-CN" altLang="en-US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、</a:t>
            </a:r>
            <a:r>
              <a:rPr lang="en-US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5</a:t>
            </a:r>
            <a:r>
              <a:rPr lang="zh-CN" altLang="en-US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、</a:t>
            </a:r>
            <a:r>
              <a:rPr lang="en-US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6 </a:t>
            </a:r>
            <a:r>
              <a:rPr lang="zh-CN" altLang="en-US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号样本中 </a:t>
            </a:r>
            <a:r>
              <a:rPr lang="en-US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2</a:t>
            </a:r>
            <a:r>
              <a:rPr lang="zh-CN" altLang="en-US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、</a:t>
            </a:r>
            <a:r>
              <a:rPr lang="en-US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4</a:t>
            </a:r>
            <a:r>
              <a:rPr lang="zh-CN" altLang="en-US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、</a:t>
            </a:r>
            <a:r>
              <a:rPr lang="en-US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5 </a:t>
            </a:r>
            <a:r>
              <a:rPr lang="zh-CN" altLang="en-US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号样本被分类错误，则 </a:t>
            </a:r>
            <a:r>
              <a:rPr lang="en-GB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FPR = </a:t>
            </a:r>
            <a:r>
              <a:rPr lang="en-US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2</a:t>
            </a:r>
            <a:r>
              <a:rPr lang="en-GB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/4 = 0.5</a:t>
            </a:r>
            <a:endParaRPr lang="en-GB" altLang="zh-CN" sz="1200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阈值 </a:t>
            </a:r>
            <a:r>
              <a:rPr lang="en-US" altLang="zh-CN" sz="1200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0.4</a:t>
            </a:r>
            <a:endParaRPr lang="en-US" altLang="zh-CN" sz="1200" dirty="0">
              <a:solidFill>
                <a:schemeClr val="accent2">
                  <a:lumMod val="7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	</a:t>
            </a:r>
            <a:r>
              <a:rPr lang="zh-CN" altLang="en-US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原本为正例的 </a:t>
            </a:r>
            <a:r>
              <a:rPr lang="en-US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1</a:t>
            </a:r>
            <a:r>
              <a:rPr lang="zh-CN" altLang="en-US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、</a:t>
            </a:r>
            <a:r>
              <a:rPr lang="en-US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3 </a:t>
            </a:r>
            <a:r>
              <a:rPr lang="zh-CN" altLang="en-US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号样本被分类正确，则 </a:t>
            </a:r>
            <a:r>
              <a:rPr lang="en-GB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TPR = 2/2 = 1</a:t>
            </a:r>
            <a:endParaRPr lang="en-GB" altLang="zh-CN" sz="1200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	</a:t>
            </a:r>
            <a:r>
              <a:rPr lang="zh-CN" altLang="en-US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原本为负类的 </a:t>
            </a:r>
            <a:r>
              <a:rPr lang="en-US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2</a:t>
            </a:r>
            <a:r>
              <a:rPr lang="zh-CN" altLang="en-US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、</a:t>
            </a:r>
            <a:r>
              <a:rPr lang="en-US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4</a:t>
            </a:r>
            <a:r>
              <a:rPr lang="zh-CN" altLang="en-US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、</a:t>
            </a:r>
            <a:r>
              <a:rPr lang="en-US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5</a:t>
            </a:r>
            <a:r>
              <a:rPr lang="zh-CN" altLang="en-US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、</a:t>
            </a:r>
            <a:r>
              <a:rPr lang="en-US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6 </a:t>
            </a:r>
            <a:r>
              <a:rPr lang="zh-CN" altLang="en-US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号样本全部被分类错误，则 </a:t>
            </a:r>
            <a:r>
              <a:rPr lang="en-GB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FPR = </a:t>
            </a:r>
            <a:r>
              <a:rPr lang="en-US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3</a:t>
            </a:r>
            <a:r>
              <a:rPr lang="en-GB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/4 = </a:t>
            </a:r>
            <a:r>
              <a:rPr lang="en-US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0.75</a:t>
            </a:r>
            <a:endParaRPr lang="zh-CN" altLang="en-US" sz="1200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165883" y="2054905"/>
            <a:ext cx="2796762" cy="10302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400" b="0" i="0" dirty="0">
                <a:effectLst/>
                <a:latin typeface="Roboto" panose="02000000000000000000" pitchFamily="2" charset="0"/>
              </a:rPr>
              <a:t>会得出不同阈值下的点坐标：</a:t>
            </a:r>
            <a:endParaRPr lang="en-US" altLang="zh-CN" sz="1400" b="0" i="0" dirty="0">
              <a:effectLst/>
              <a:latin typeface="Roboto" panose="02000000000000000000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400" b="0" i="0" dirty="0">
                <a:effectLst/>
                <a:latin typeface="Roboto" panose="02000000000000000000" pitchFamily="2" charset="0"/>
              </a:rPr>
              <a:t>(0, 0.5)</a:t>
            </a:r>
            <a:r>
              <a:rPr lang="zh-CN" altLang="en-US" sz="1400" b="0" i="0" dirty="0">
                <a:effectLst/>
                <a:latin typeface="Roboto" panose="02000000000000000000" pitchFamily="2" charset="0"/>
              </a:rPr>
              <a:t>、</a:t>
            </a:r>
            <a:r>
              <a:rPr lang="en-US" altLang="zh-CN" sz="1400" b="0" i="0" dirty="0">
                <a:effectLst/>
                <a:latin typeface="Roboto" panose="02000000000000000000" pitchFamily="2" charset="0"/>
              </a:rPr>
              <a:t>(0, 1)</a:t>
            </a:r>
            <a:r>
              <a:rPr lang="zh-CN" altLang="en-US" sz="1400" b="0" i="0" dirty="0">
                <a:effectLst/>
                <a:latin typeface="Roboto" panose="02000000000000000000" pitchFamily="2" charset="0"/>
              </a:rPr>
              <a:t>、</a:t>
            </a:r>
            <a:r>
              <a:rPr lang="en-US" altLang="zh-CN" sz="1400" b="0" i="0" dirty="0">
                <a:effectLst/>
                <a:latin typeface="Roboto" panose="02000000000000000000" pitchFamily="2" charset="0"/>
              </a:rPr>
              <a:t>(0.25, 1)</a:t>
            </a:r>
            <a:r>
              <a:rPr lang="zh-CN" altLang="en-US" sz="1400" b="0" i="0" dirty="0">
                <a:effectLst/>
                <a:latin typeface="Roboto" panose="02000000000000000000" pitchFamily="2" charset="0"/>
              </a:rPr>
              <a:t>、</a:t>
            </a:r>
            <a:endParaRPr lang="en-US" altLang="zh-CN" sz="1400" b="0" i="0" dirty="0">
              <a:effectLst/>
              <a:latin typeface="Roboto" panose="02000000000000000000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400" b="0" i="0" dirty="0">
                <a:effectLst/>
                <a:latin typeface="Roboto" panose="02000000000000000000" pitchFamily="2" charset="0"/>
              </a:rPr>
              <a:t>(0.5, 1)</a:t>
            </a:r>
            <a:r>
              <a:rPr lang="zh-CN" altLang="en-US" sz="1400" b="0" i="0" dirty="0">
                <a:effectLst/>
                <a:latin typeface="Roboto" panose="02000000000000000000" pitchFamily="2" charset="0"/>
              </a:rPr>
              <a:t>、</a:t>
            </a:r>
            <a:r>
              <a:rPr lang="en-US" altLang="zh-CN" sz="1400" b="0" i="0" dirty="0">
                <a:effectLst/>
                <a:latin typeface="Roboto" panose="02000000000000000000" pitchFamily="2" charset="0"/>
              </a:rPr>
              <a:t>(0.75, 1)</a:t>
            </a:r>
            <a:r>
              <a:rPr lang="zh-CN" altLang="en-US" sz="1400" b="0" i="0" dirty="0">
                <a:effectLst/>
                <a:latin typeface="Roboto" panose="02000000000000000000" pitchFamily="2" charset="0"/>
              </a:rPr>
              <a:t>、</a:t>
            </a:r>
            <a:r>
              <a:rPr lang="en-US" altLang="zh-CN" sz="1400" b="0" i="0" dirty="0">
                <a:effectLst/>
                <a:latin typeface="Roboto" panose="02000000000000000000" pitchFamily="2" charset="0"/>
              </a:rPr>
              <a:t>(1, 1)</a:t>
            </a:r>
            <a:endParaRPr lang="en-US" altLang="zh-CN" sz="1400" b="0" i="0" dirty="0">
              <a:effectLst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65883" y="3815179"/>
            <a:ext cx="3789243" cy="2142882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8225094" y="3465037"/>
            <a:ext cx="310525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0" i="0" dirty="0"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由 </a:t>
            </a:r>
            <a:r>
              <a:rPr lang="en-GB" altLang="zh-CN" sz="1400" b="0" i="0" dirty="0"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TPR </a:t>
            </a:r>
            <a:r>
              <a:rPr lang="zh-CN" altLang="en-US" sz="1400" b="0" i="0" dirty="0"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和 </a:t>
            </a:r>
            <a:r>
              <a:rPr lang="en-GB" altLang="zh-CN" sz="1400" b="0" i="0" dirty="0"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FPR </a:t>
            </a:r>
            <a:r>
              <a:rPr lang="zh-CN" altLang="en-US" sz="1400" b="0" i="0" dirty="0"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构成的 </a:t>
            </a:r>
            <a:r>
              <a:rPr lang="en-GB" altLang="zh-CN" sz="1400" b="0" i="0" dirty="0"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ROC </a:t>
            </a:r>
            <a:r>
              <a:rPr lang="zh-CN" altLang="en-US" sz="1400" b="0" i="0" dirty="0"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图像为</a:t>
            </a:r>
            <a:endParaRPr lang="zh-CN" altLang="en-US" sz="1400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225094" y="6000426"/>
            <a:ext cx="36202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altLang="zh-CN" sz="1400" b="0" i="0" dirty="0">
                <a:solidFill>
                  <a:srgbClr val="374151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ROC</a:t>
            </a:r>
            <a:r>
              <a:rPr lang="zh-CN" altLang="en-US" sz="1400" b="0" i="0" dirty="0">
                <a:solidFill>
                  <a:srgbClr val="374151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曲线上的每个点</a:t>
            </a:r>
            <a:endParaRPr lang="en-US" altLang="zh-CN" sz="1400" b="0" i="0" dirty="0">
              <a:solidFill>
                <a:srgbClr val="374151"/>
              </a:solidFill>
              <a:effectLst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r>
              <a:rPr lang="zh-CN" altLang="en-US" sz="1400" b="0" i="0" dirty="0">
                <a:solidFill>
                  <a:srgbClr val="374151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代表模型在不同阈值下的性能表现</a:t>
            </a:r>
            <a:endParaRPr lang="zh-CN" altLang="en-US" sz="1400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10879" y="839979"/>
            <a:ext cx="6459803" cy="517190"/>
          </a:xfrm>
        </p:spPr>
        <p:txBody>
          <a:bodyPr/>
          <a:lstStyle/>
          <a:p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分类评估方法 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–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ROC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曲线、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AUC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指标</a:t>
            </a:r>
            <a:endParaRPr kumimoji="1"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11" name="文本占位符 2"/>
          <p:cNvSpPr txBox="1"/>
          <p:nvPr/>
        </p:nvSpPr>
        <p:spPr>
          <a:xfrm>
            <a:off x="1030981" y="1357169"/>
            <a:ext cx="4105463" cy="499578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AUC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的计算</a:t>
            </a:r>
            <a:r>
              <a:rPr kumimoji="0" lang="en-GB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api</a:t>
            </a:r>
            <a:endParaRPr kumimoji="0" lang="en-GB" altLang="zh-CN" sz="16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kumimoji="0" lang="zh-CN" altLang="en-GB" sz="16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811705" y="1856747"/>
            <a:ext cx="8568589" cy="796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GB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from </a:t>
            </a:r>
            <a:r>
              <a:rPr kumimoji="0" lang="en-GB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sklearn.metrics</a:t>
            </a:r>
            <a:r>
              <a:rPr kumimoji="0" lang="en-GB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import </a:t>
            </a:r>
            <a:r>
              <a:rPr kumimoji="0" lang="en-GB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roc_auc_score</a:t>
            </a:r>
            <a:endParaRPr kumimoji="0" lang="en-GB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GB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sklearn.metrics.roc_auc_score</a:t>
            </a:r>
            <a:r>
              <a:rPr kumimoji="0" lang="en-GB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(</a:t>
            </a:r>
            <a:r>
              <a:rPr kumimoji="0" lang="en-GB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y_true</a:t>
            </a:r>
            <a:r>
              <a:rPr kumimoji="0" lang="en-GB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, </a:t>
            </a:r>
            <a:r>
              <a:rPr kumimoji="0" lang="en-GB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y_score</a:t>
            </a:r>
            <a:r>
              <a:rPr kumimoji="0" lang="en-GB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)</a:t>
            </a:r>
            <a:endParaRPr kumimoji="0" lang="en-GB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811705" y="2830379"/>
            <a:ext cx="6784622" cy="10302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GB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计算</a:t>
            </a:r>
            <a:r>
              <a:rPr kumimoji="0" lang="en-GB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ROC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曲线面积，即</a:t>
            </a:r>
            <a:r>
              <a:rPr kumimoji="0" lang="en-GB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AUC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值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kumimoji="0" lang="en-GB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y_true</a:t>
            </a:r>
            <a:r>
              <a:rPr kumimoji="0" lang="zh-CN" alt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：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每个样本的真实类别，必须为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0(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反例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),1(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正例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)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标记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kumimoji="0" lang="en-GB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y_score</a:t>
            </a:r>
            <a:r>
              <a:rPr kumimoji="0" lang="zh-CN" alt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：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预测得分，可以是正例的估计概率、置信值或者分类器方法的返回值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" panose="02000000000000000000" pitchFamily="2" charset="0"/>
              <a:ea typeface="黑体" panose="02010609060101010101" pitchFamily="49" charset="-122"/>
              <a:cs typeface="+mn-cs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占位符 2"/>
          <p:cNvSpPr txBox="1"/>
          <p:nvPr/>
        </p:nvSpPr>
        <p:spPr>
          <a:xfrm>
            <a:off x="1030981" y="1357169"/>
            <a:ext cx="4105463" cy="499578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分类评估报告</a:t>
            </a:r>
            <a:r>
              <a:rPr kumimoji="0" lang="en-GB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api</a:t>
            </a:r>
            <a:endParaRPr kumimoji="0" lang="en-GB" altLang="zh-CN" sz="16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kumimoji="0" lang="zh-CN" altLang="en-GB" sz="16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591411" y="1979212"/>
            <a:ext cx="856858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altLang="zh-CN" sz="1600" dirty="0" err="1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sklearn.metrics.classification_report</a:t>
            </a:r>
            <a:r>
              <a:rPr lang="en-GB" altLang="zh-CN" sz="16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(</a:t>
            </a:r>
            <a:r>
              <a:rPr lang="en-GB" altLang="zh-CN" sz="1600" dirty="0" err="1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y_true</a:t>
            </a:r>
            <a:r>
              <a:rPr lang="en-GB" altLang="zh-CN" sz="16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, </a:t>
            </a:r>
            <a:r>
              <a:rPr lang="en-GB" altLang="zh-CN" sz="1600" dirty="0" err="1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y_pred</a:t>
            </a:r>
            <a:r>
              <a:rPr lang="en-GB" altLang="zh-CN" sz="16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, labels=[], </a:t>
            </a:r>
            <a:r>
              <a:rPr lang="en-GB" altLang="zh-CN" sz="1600" dirty="0" err="1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target_names</a:t>
            </a:r>
            <a:r>
              <a:rPr lang="en-GB" altLang="zh-CN" sz="16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=None )</a:t>
            </a:r>
            <a:endParaRPr lang="en-GB" altLang="zh-CN" sz="1600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100691" y="2351359"/>
            <a:ext cx="3680178" cy="16694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GB" altLang="zh-CN" sz="1400" dirty="0" err="1">
                <a:latin typeface="Roboto" panose="02000000000000000000" pitchFamily="2" charset="0"/>
              </a:rPr>
              <a:t>y_true</a:t>
            </a:r>
            <a:r>
              <a:rPr lang="zh-CN" altLang="en-GB" sz="1400" dirty="0">
                <a:latin typeface="Roboto" panose="02000000000000000000" pitchFamily="2" charset="0"/>
              </a:rPr>
              <a:t>：</a:t>
            </a:r>
            <a:r>
              <a:rPr lang="zh-CN" altLang="en-US" sz="1400" dirty="0">
                <a:latin typeface="Roboto" panose="02000000000000000000" pitchFamily="2" charset="0"/>
              </a:rPr>
              <a:t>真实目标值</a:t>
            </a:r>
            <a:endParaRPr lang="zh-CN" altLang="en-US" sz="1400" dirty="0">
              <a:latin typeface="Roboto" panose="02000000000000000000" pitchFamily="2" charset="0"/>
            </a:endParaRPr>
          </a:p>
          <a:p>
            <a:pPr lvl="0">
              <a:lnSpc>
                <a:spcPct val="150000"/>
              </a:lnSpc>
            </a:pPr>
            <a:r>
              <a:rPr lang="en-GB" altLang="zh-CN" sz="1400" dirty="0" err="1">
                <a:latin typeface="Roboto" panose="02000000000000000000" pitchFamily="2" charset="0"/>
              </a:rPr>
              <a:t>y_pred</a:t>
            </a:r>
            <a:r>
              <a:rPr lang="zh-CN" altLang="en-GB" sz="1400" dirty="0">
                <a:latin typeface="Roboto" panose="02000000000000000000" pitchFamily="2" charset="0"/>
              </a:rPr>
              <a:t>：</a:t>
            </a:r>
            <a:r>
              <a:rPr lang="zh-CN" altLang="en-US" sz="1400" dirty="0">
                <a:latin typeface="Roboto" panose="02000000000000000000" pitchFamily="2" charset="0"/>
              </a:rPr>
              <a:t>估计器预测目标值</a:t>
            </a:r>
            <a:endParaRPr lang="zh-CN" altLang="en-US" sz="1400" dirty="0">
              <a:latin typeface="Roboto" panose="02000000000000000000" pitchFamily="2" charset="0"/>
            </a:endParaRPr>
          </a:p>
          <a:p>
            <a:pPr lvl="0">
              <a:lnSpc>
                <a:spcPct val="150000"/>
              </a:lnSpc>
            </a:pPr>
            <a:r>
              <a:rPr lang="en-GB" altLang="zh-CN" sz="1400" dirty="0">
                <a:latin typeface="Roboto" panose="02000000000000000000" pitchFamily="2" charset="0"/>
              </a:rPr>
              <a:t>labels:</a:t>
            </a:r>
            <a:r>
              <a:rPr lang="zh-CN" altLang="en-US" sz="1400" dirty="0">
                <a:latin typeface="Roboto" panose="02000000000000000000" pitchFamily="2" charset="0"/>
              </a:rPr>
              <a:t>指定类别对应的数字</a:t>
            </a:r>
            <a:endParaRPr lang="zh-CN" altLang="en-US" sz="1400" dirty="0">
              <a:latin typeface="Roboto" panose="02000000000000000000" pitchFamily="2" charset="0"/>
            </a:endParaRPr>
          </a:p>
          <a:p>
            <a:pPr lvl="0">
              <a:lnSpc>
                <a:spcPct val="150000"/>
              </a:lnSpc>
            </a:pPr>
            <a:r>
              <a:rPr lang="en-GB" altLang="zh-CN" sz="1400" dirty="0" err="1">
                <a:latin typeface="Roboto" panose="02000000000000000000" pitchFamily="2" charset="0"/>
              </a:rPr>
              <a:t>target_names</a:t>
            </a:r>
            <a:r>
              <a:rPr lang="zh-CN" altLang="en-GB" sz="1400" dirty="0">
                <a:latin typeface="Roboto" panose="02000000000000000000" pitchFamily="2" charset="0"/>
              </a:rPr>
              <a:t>：</a:t>
            </a:r>
            <a:r>
              <a:rPr lang="zh-CN" altLang="en-US" sz="1400" dirty="0">
                <a:latin typeface="Roboto" panose="02000000000000000000" pitchFamily="2" charset="0"/>
              </a:rPr>
              <a:t>目标类别名称</a:t>
            </a:r>
            <a:endParaRPr lang="zh-CN" altLang="en-US" sz="1400" dirty="0">
              <a:latin typeface="Roboto" panose="02000000000000000000" pitchFamily="2" charset="0"/>
            </a:endParaRPr>
          </a:p>
          <a:p>
            <a:pPr lvl="0">
              <a:lnSpc>
                <a:spcPct val="150000"/>
              </a:lnSpc>
            </a:pPr>
            <a:r>
              <a:rPr lang="en-GB" altLang="zh-CN" sz="1400" dirty="0">
                <a:latin typeface="Roboto" panose="02000000000000000000" pitchFamily="2" charset="0"/>
              </a:rPr>
              <a:t>return</a:t>
            </a:r>
            <a:r>
              <a:rPr lang="zh-CN" altLang="en-GB" sz="1400" dirty="0">
                <a:latin typeface="Roboto" panose="02000000000000000000" pitchFamily="2" charset="0"/>
              </a:rPr>
              <a:t>：</a:t>
            </a:r>
            <a:r>
              <a:rPr lang="zh-CN" altLang="en-US" sz="1400" dirty="0">
                <a:latin typeface="Roboto" panose="02000000000000000000" pitchFamily="2" charset="0"/>
              </a:rPr>
              <a:t>每个类别精确率与召回率</a:t>
            </a:r>
            <a:endParaRPr lang="zh-CN" altLang="en-US" sz="1400" dirty="0">
              <a:latin typeface="Roboto" panose="02000000000000000000" pitchFamily="2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10879" y="839979"/>
            <a:ext cx="6459803" cy="517190"/>
          </a:xfrm>
        </p:spPr>
        <p:txBody>
          <a:bodyPr/>
          <a:lstStyle/>
          <a:p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逻辑回归数学基础 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–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sigmoid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函数</a:t>
            </a:r>
            <a:endParaRPr kumimoji="1"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4" name="文本占位符 2"/>
          <p:cNvSpPr txBox="1"/>
          <p:nvPr/>
        </p:nvSpPr>
        <p:spPr>
          <a:xfrm>
            <a:off x="1022877" y="1477822"/>
            <a:ext cx="4016262" cy="499578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sigmoid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函数</a:t>
            </a:r>
            <a:endParaRPr kumimoji="0" lang="zh-CN" altLang="en-GB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01185" y="2062856"/>
            <a:ext cx="1420289" cy="605903"/>
          </a:xfrm>
          <a:prstGeom prst="rect">
            <a:avLst/>
          </a:prstGeom>
        </p:spPr>
      </p:pic>
      <p:sp>
        <p:nvSpPr>
          <p:cNvPr id="9" name="文本占位符 2"/>
          <p:cNvSpPr txBox="1"/>
          <p:nvPr/>
        </p:nvSpPr>
        <p:spPr>
          <a:xfrm>
            <a:off x="1598953" y="4713151"/>
            <a:ext cx="5199412" cy="894907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Roboto" panose="02000000000000000000" pitchFamily="2" charset="0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10" name="文本占位符 2"/>
          <p:cNvSpPr txBox="1"/>
          <p:nvPr/>
        </p:nvSpPr>
        <p:spPr>
          <a:xfrm>
            <a:off x="1545836" y="2120242"/>
            <a:ext cx="1180691" cy="423688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Roboto" panose="02000000000000000000" pitchFamily="2" charset="0"/>
                <a:ea typeface="Alibaba PuHuiTi" pitchFamily="18" charset="-122"/>
                <a:cs typeface="Alibaba PuHuiTi" pitchFamily="18" charset="-122"/>
              </a:rPr>
              <a:t>数学公式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Roboto" panose="02000000000000000000" pitchFamily="2" charset="0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11" name="文本占位符 2"/>
          <p:cNvSpPr txBox="1"/>
          <p:nvPr/>
        </p:nvSpPr>
        <p:spPr>
          <a:xfrm>
            <a:off x="1598952" y="4972950"/>
            <a:ext cx="1548045" cy="423688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Roboto" panose="02000000000000000000" pitchFamily="2" charset="0"/>
                <a:ea typeface="Alibaba PuHuiTi" pitchFamily="18" charset="-122"/>
                <a:cs typeface="Alibaba PuHuiTi" pitchFamily="18" charset="-122"/>
              </a:rPr>
              <a:t>导函数公式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Roboto" panose="02000000000000000000" pitchFamily="2" charset="0"/>
              <a:ea typeface="Alibaba PuHuiTi" pitchFamily="18" charset="-122"/>
              <a:cs typeface="Alibaba PuHuiTi" pitchFamily="18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文本占位符 2"/>
              <p:cNvSpPr txBox="1"/>
              <p:nvPr/>
            </p:nvSpPr>
            <p:spPr>
              <a:xfrm>
                <a:off x="3176814" y="4987040"/>
                <a:ext cx="3462527" cy="894907"/>
              </a:xfrm>
              <a:prstGeom prst="rect">
                <a:avLst/>
              </a:prstGeom>
            </p:spPr>
            <p:txBody>
              <a:bodyPr/>
              <a:lstStyle>
                <a:lvl1pPr marL="0" indent="0" algn="l" rtl="0" eaLnBrk="0" fontAlgn="base" hangingPunct="0">
                  <a:lnSpc>
                    <a:spcPct val="150000"/>
                  </a:lnSpc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None/>
                  <a:defRPr sz="16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defRPr>
                </a:lvl1pPr>
                <a:lvl2pPr marL="990600" indent="-3810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b="1" kern="120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defRPr>
                </a:lvl2pPr>
                <a:lvl3pPr marL="1524000" indent="-3048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865" b="1" kern="120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defRPr>
                </a:lvl3pPr>
                <a:lvl4pPr marL="2133600" indent="-3048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6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743200" indent="-3048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6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352800" indent="-304800" algn="l" defTabSz="12192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6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962400" indent="-304800" algn="l" defTabSz="12192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6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572000" indent="-304800" algn="l" defTabSz="12192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6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181600" indent="-304800" algn="l" defTabSz="12192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6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5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altLang="zh-CN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</m:ctrlPr>
                      </m:sSupPr>
                      <m:e>
                        <m:r>
                          <a:rPr kumimoji="0" lang="en-US" altLang="zh-CN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𝑓</m:t>
                        </m:r>
                      </m:e>
                      <m:sup>
                        <m:r>
                          <a:rPr kumimoji="0" lang="en-US" altLang="zh-CN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′</m:t>
                        </m:r>
                      </m:sup>
                    </m:sSup>
                  </m:oMath>
                </a14:m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Roboto" panose="02000000000000000000" pitchFamily="2" charset="0"/>
                    <a:ea typeface="Alibaba PuHuiTi" pitchFamily="18" charset="-122"/>
                    <a:cs typeface="Alibaba PuHuiTi" pitchFamily="18" charset="-122"/>
                  </a:rPr>
                  <a:t>(x)</a:t>
                </a: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Roboto" panose="02000000000000000000" pitchFamily="2" charset="0"/>
                    <a:ea typeface="Alibaba PuHuiTi" pitchFamily="18" charset="-122"/>
                    <a:cs typeface="Alibaba PuHuiTi" pitchFamily="18" charset="-122"/>
                  </a:rPr>
                  <a:t>  </a:t>
                </a: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Roboto" panose="02000000000000000000" pitchFamily="2" charset="0"/>
                    <a:ea typeface="Alibaba PuHuiTi" pitchFamily="18" charset="-122"/>
                    <a:cs typeface="Alibaba PuHuiTi" pitchFamily="18" charset="-122"/>
                  </a:rPr>
                  <a:t>=</a:t>
                </a: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Roboto" panose="02000000000000000000" pitchFamily="2" charset="0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504D">
                        <a:lumMod val="75000"/>
                      </a:srgbClr>
                    </a:solidFill>
                    <a:effectLst/>
                    <a:uLnTx/>
                    <a:uFillTx/>
                    <a:latin typeface="Roboto" panose="02000000000000000000" pitchFamily="2" charset="0"/>
                    <a:ea typeface="Alibaba PuHuiTi" pitchFamily="18" charset="-122"/>
                    <a:cs typeface="Alibaba PuHuiTi" pitchFamily="18" charset="-122"/>
                  </a:rPr>
                  <a:t>f(x)(1</a:t>
                </a: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504D">
                        <a:lumMod val="75000"/>
                      </a:srgbClr>
                    </a:solidFill>
                    <a:effectLst/>
                    <a:uLnTx/>
                    <a:uFillTx/>
                    <a:latin typeface="Roboto" panose="02000000000000000000" pitchFamily="2" charset="0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504D">
                        <a:lumMod val="75000"/>
                      </a:srgbClr>
                    </a:solidFill>
                    <a:effectLst/>
                    <a:uLnTx/>
                    <a:uFillTx/>
                    <a:latin typeface="Roboto" panose="02000000000000000000" pitchFamily="2" charset="0"/>
                    <a:ea typeface="Alibaba PuHuiTi" pitchFamily="18" charset="-122"/>
                    <a:cs typeface="Alibaba PuHuiTi" pitchFamily="18" charset="-122"/>
                  </a:rPr>
                  <a:t>–</a:t>
                </a: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504D">
                        <a:lumMod val="75000"/>
                      </a:srgbClr>
                    </a:solidFill>
                    <a:effectLst/>
                    <a:uLnTx/>
                    <a:uFillTx/>
                    <a:latin typeface="Roboto" panose="02000000000000000000" pitchFamily="2" charset="0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504D">
                        <a:lumMod val="75000"/>
                      </a:srgbClr>
                    </a:solidFill>
                    <a:effectLst/>
                    <a:uLnTx/>
                    <a:uFillTx/>
                    <a:latin typeface="Roboto" panose="02000000000000000000" pitchFamily="2" charset="0"/>
                    <a:ea typeface="Alibaba PuHuiTi" pitchFamily="18" charset="-122"/>
                    <a:cs typeface="Alibaba PuHuiTi" pitchFamily="18" charset="-122"/>
                  </a:rPr>
                  <a:t>f(x))</a:t>
                </a: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504D">
                        <a:lumMod val="75000"/>
                      </a:srgbClr>
                    </a:solidFill>
                    <a:effectLst/>
                    <a:uLnTx/>
                    <a:uFillTx/>
                    <a:latin typeface="Roboto" panose="02000000000000000000" pitchFamily="2" charset="0"/>
                    <a:ea typeface="Alibaba PuHuiTi" pitchFamily="18" charset="-122"/>
                    <a:cs typeface="Alibaba PuHuiTi" pitchFamily="18" charset="-122"/>
                  </a:rPr>
                  <a:t>    </a:t>
                </a:r>
                <a:endPara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C0504D">
                      <a:lumMod val="75000"/>
                    </a:srgbClr>
                  </a:solidFill>
                  <a:effectLst/>
                  <a:uLnTx/>
                  <a:uFillTx/>
                  <a:latin typeface="Roboto" panose="02000000000000000000" pitchFamily="2" charset="0"/>
                  <a:ea typeface="Alibaba PuHuiTi" pitchFamily="18" charset="-122"/>
                  <a:cs typeface="Alibaba PuHuiTi" pitchFamily="18" charset="-122"/>
                </a:endParaRPr>
              </a:p>
            </p:txBody>
          </p:sp>
        </mc:Choice>
        <mc:Fallback>
          <p:sp>
            <p:nvSpPr>
              <p:cNvPr id="12" name="文本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6814" y="4987040"/>
                <a:ext cx="3462527" cy="894907"/>
              </a:xfrm>
              <a:prstGeom prst="rect">
                <a:avLst/>
              </a:prstGeom>
              <a:blipFill rotWithShape="1">
                <a:blip r:embed="rId2"/>
                <a:stretch>
                  <a:fillRect l="-16" t="-43" r="12" b="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文本占位符 2"/>
          <p:cNvSpPr txBox="1"/>
          <p:nvPr/>
        </p:nvSpPr>
        <p:spPr>
          <a:xfrm>
            <a:off x="1529380" y="2995817"/>
            <a:ext cx="4168202" cy="368429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Roboto" panose="02000000000000000000" pitchFamily="2" charset="0"/>
                <a:ea typeface="Alibaba PuHuiTi" pitchFamily="18" charset="-122"/>
                <a:cs typeface="Alibaba PuHuiTi" pitchFamily="18" charset="-122"/>
              </a:rPr>
              <a:t>作用   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Roboto" panose="02000000000000000000" pitchFamily="2" charset="0"/>
                <a:ea typeface="Alibaba PuHuiTi" pitchFamily="18" charset="-122"/>
                <a:cs typeface="Alibaba PuHuiTi" pitchFamily="18" charset="-122"/>
              </a:rPr>
              <a:t>       把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C0504D">
                    <a:lumMod val="75000"/>
                  </a:srgbClr>
                </a:solidFill>
                <a:effectLst/>
                <a:uLnTx/>
                <a:uFillTx/>
                <a:latin typeface="Roboto" panose="02000000000000000000" pitchFamily="2" charset="0"/>
                <a:ea typeface="Alibaba PuHuiTi" pitchFamily="18" charset="-122"/>
                <a:cs typeface="Alibaba PuHuiTi" pitchFamily="18" charset="-122"/>
              </a:rPr>
              <a:t>(-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C0504D">
                    <a:lumMod val="75000"/>
                  </a:srgbClr>
                </a:solidFill>
                <a:effectLst/>
                <a:uLnTx/>
                <a:uFillTx/>
                <a:latin typeface="Roboto" panose="02000000000000000000" pitchFamily="2" charset="0"/>
                <a:ea typeface="Alibaba PuHuiTi" pitchFamily="18" charset="-122"/>
                <a:cs typeface="Alibaba PuHuiTi" pitchFamily="18" charset="-122"/>
              </a:rPr>
              <a:t>∞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C0504D">
                    <a:lumMod val="75000"/>
                  </a:srgbClr>
                </a:solidFill>
                <a:effectLst/>
                <a:uLnTx/>
                <a:uFillTx/>
                <a:latin typeface="Roboto" panose="02000000000000000000" pitchFamily="2" charset="0"/>
                <a:ea typeface="Alibaba PuHuiTi" pitchFamily="18" charset="-122"/>
                <a:cs typeface="Alibaba PuHuiTi" pitchFamily="18" charset="-122"/>
              </a:rPr>
              <a:t>,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C0504D">
                    <a:lumMod val="75000"/>
                  </a:srgbClr>
                </a:solidFill>
                <a:effectLst/>
                <a:uLnTx/>
                <a:uFillTx/>
                <a:latin typeface="Roboto" panose="02000000000000000000" pitchFamily="2" charset="0"/>
                <a:ea typeface="Alibaba PuHuiTi" pitchFamily="18" charset="-122"/>
                <a:cs typeface="Alibaba PuHuiTi" pitchFamily="18" charset="-122"/>
              </a:rPr>
              <a:t>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C0504D">
                    <a:lumMod val="75000"/>
                  </a:srgbClr>
                </a:solidFill>
                <a:effectLst/>
                <a:uLnTx/>
                <a:uFillTx/>
                <a:latin typeface="Roboto" panose="02000000000000000000" pitchFamily="2" charset="0"/>
                <a:ea typeface="Alibaba PuHuiTi" pitchFamily="18" charset="-122"/>
                <a:cs typeface="Alibaba PuHuiTi" pitchFamily="18" charset="-122"/>
              </a:rPr>
              <a:t>+∞)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C0504D">
                    <a:lumMod val="75000"/>
                  </a:srgbClr>
                </a:solidFill>
                <a:effectLst/>
                <a:uLnTx/>
                <a:uFillTx/>
                <a:latin typeface="Roboto" panose="02000000000000000000" pitchFamily="2" charset="0"/>
                <a:ea typeface="Alibaba PuHuiTi" pitchFamily="18" charset="-122"/>
                <a:cs typeface="Alibaba PuHuiTi" pitchFamily="18" charset="-122"/>
              </a:rPr>
              <a:t>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Roboto" panose="02000000000000000000" pitchFamily="2" charset="0"/>
                <a:ea typeface="Alibaba PuHuiTi" pitchFamily="18" charset="-122"/>
                <a:cs typeface="Alibaba PuHuiTi" pitchFamily="18" charset="-122"/>
              </a:rPr>
              <a:t>映射到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C0504D">
                    <a:lumMod val="75000"/>
                  </a:srgbClr>
                </a:solidFill>
                <a:effectLst/>
                <a:uLnTx/>
                <a:uFillTx/>
                <a:latin typeface="Roboto" panose="02000000000000000000" pitchFamily="2" charset="0"/>
                <a:ea typeface="Alibaba PuHuiTi" pitchFamily="18" charset="-122"/>
                <a:cs typeface="Alibaba PuHuiTi" pitchFamily="18" charset="-122"/>
              </a:rPr>
              <a:t>(0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C0504D">
                    <a:lumMod val="75000"/>
                  </a:srgbClr>
                </a:solidFill>
                <a:effectLst/>
                <a:uLnTx/>
                <a:uFillTx/>
                <a:latin typeface="Roboto" panose="02000000000000000000" pitchFamily="2" charset="0"/>
                <a:ea typeface="Alibaba PuHuiTi" pitchFamily="18" charset="-122"/>
                <a:cs typeface="Alibaba PuHuiTi" pitchFamily="18" charset="-122"/>
              </a:rPr>
              <a:t>，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C0504D">
                    <a:lumMod val="75000"/>
                  </a:srgbClr>
                </a:solidFill>
                <a:effectLst/>
                <a:uLnTx/>
                <a:uFillTx/>
                <a:latin typeface="Roboto" panose="02000000000000000000" pitchFamily="2" charset="0"/>
                <a:ea typeface="Alibaba PuHuiTi" pitchFamily="18" charset="-122"/>
                <a:cs typeface="Alibaba PuHuiTi" pitchFamily="18" charset="-122"/>
              </a:rPr>
              <a:t>1)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C0504D">
                  <a:lumMod val="75000"/>
                </a:srgbClr>
              </a:solidFill>
              <a:effectLst/>
              <a:uLnTx/>
              <a:uFillTx/>
              <a:latin typeface="Roboto" panose="02000000000000000000" pitchFamily="2" charset="0"/>
              <a:ea typeface="Alibaba PuHuiTi" pitchFamily="18" charset="-122"/>
              <a:cs typeface="Alibaba PuHuiTi" pitchFamily="18" charset="-122"/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2234668"/>
            <a:ext cx="3580197" cy="2388663"/>
          </a:xfrm>
          <a:prstGeom prst="rect">
            <a:avLst/>
          </a:prstGeom>
        </p:spPr>
      </p:pic>
      <p:sp>
        <p:nvSpPr>
          <p:cNvPr id="21" name="文本占位符 2"/>
          <p:cNvSpPr txBox="1"/>
          <p:nvPr/>
        </p:nvSpPr>
        <p:spPr>
          <a:xfrm>
            <a:off x="3146997" y="3746562"/>
            <a:ext cx="4168203" cy="1200503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Roboto" panose="02000000000000000000" pitchFamily="2" charset="0"/>
                <a:ea typeface="Alibaba PuHuiTi" pitchFamily="18" charset="-122"/>
                <a:cs typeface="Alibaba PuHuiTi" pitchFamily="18" charset="-122"/>
              </a:rPr>
              <a:t>单调递增函数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Roboto" panose="02000000000000000000" pitchFamily="2" charset="0"/>
              <a:ea typeface="Alibaba PuHuiTi" pitchFamily="18" charset="-122"/>
              <a:cs typeface="Alibaba PuHuiTi" pitchFamily="18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1600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拐点在</a:t>
            </a:r>
            <a:r>
              <a:rPr lang="en-US" altLang="zh-CN" sz="1600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x=0,</a:t>
            </a:r>
            <a:r>
              <a:rPr lang="en-GB" altLang="zh-CN" sz="1600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y=0.</a:t>
            </a:r>
            <a:r>
              <a:rPr lang="en-US" altLang="zh-CN" sz="1600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5</a:t>
            </a:r>
            <a:r>
              <a:rPr lang="zh-CN" altLang="en-US" sz="1600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的位置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Roboto" panose="02000000000000000000" pitchFamily="2" charset="0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22" name="文本占位符 2"/>
          <p:cNvSpPr txBox="1"/>
          <p:nvPr/>
        </p:nvSpPr>
        <p:spPr>
          <a:xfrm>
            <a:off x="1529380" y="3746562"/>
            <a:ext cx="1362908" cy="423688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Roboto" panose="02000000000000000000" pitchFamily="2" charset="0"/>
                <a:ea typeface="Alibaba PuHuiTi" pitchFamily="18" charset="-122"/>
                <a:cs typeface="Alibaba PuHuiTi" pitchFamily="18" charset="-122"/>
              </a:rPr>
              <a:t>数学性质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Roboto" panose="02000000000000000000" pitchFamily="2" charset="0"/>
              <a:ea typeface="Alibaba PuHuiTi" pitchFamily="18" charset="-122"/>
              <a:cs typeface="Alibaba PuHuiTi" pitchFamily="18" charset="-122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占位符 1"/>
          <p:cNvSpPr txBox="1"/>
          <p:nvPr/>
        </p:nvSpPr>
        <p:spPr>
          <a:xfrm>
            <a:off x="173117" y="209410"/>
            <a:ext cx="4269059" cy="610724"/>
          </a:xfrm>
          <a:prstGeom prst="rect">
            <a:avLst/>
          </a:prstGeom>
        </p:spPr>
        <p:txBody>
          <a:bodyPr/>
          <a:lstStyle>
            <a:lvl1pPr marL="360045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en-US" altLang="zh-CN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lang="en-US" altLang="zh-CN" sz="1400" b="0" i="0" kern="1200" dirty="0">
                <a:solidFill>
                  <a:schemeClr val="tx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zh-CN" altLang="en-US" sz="1400" b="0" i="0" kern="12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9410" marR="0" lvl="1" indent="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endParaRPr kumimoji="1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178222" y="1514135"/>
            <a:ext cx="5592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b="1" dirty="0">
                <a:solidFill>
                  <a:prstClr val="black">
                    <a:lumMod val="65000"/>
                    <a:lumOff val="35000"/>
                  </a:prst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1</a:t>
            </a:r>
            <a:r>
              <a:rPr kumimoji="1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kumimoji="1" lang="en-US" altLang="zh-CN" b="1" dirty="0">
                <a:solidFill>
                  <a:prstClr val="black">
                    <a:lumMod val="65000"/>
                    <a:lumOff val="35000"/>
                  </a:prst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ROC</a:t>
            </a:r>
            <a:r>
              <a:rPr kumimoji="1" lang="zh-CN" altLang="en-US" b="1" dirty="0">
                <a:solidFill>
                  <a:prstClr val="black">
                    <a:lumMod val="65000"/>
                    <a:lumOff val="35000"/>
                  </a:prst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曲线</a:t>
            </a:r>
            <a:endParaRPr kumimoji="1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3" name="TextBox 6"/>
          <p:cNvSpPr txBox="1"/>
          <p:nvPr/>
        </p:nvSpPr>
        <p:spPr>
          <a:xfrm>
            <a:off x="4828854" y="1917723"/>
            <a:ext cx="7030211" cy="79643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CN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ROC</a:t>
            </a:r>
            <a:r>
              <a:rPr lang="zh-CN" altLang="en-US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曲线以模型的</a:t>
            </a:r>
            <a:r>
              <a:rPr lang="zh-CN" altLang="en-US" sz="1600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真正率</a:t>
            </a:r>
            <a:r>
              <a:rPr lang="en-US" altLang="zh-CN" sz="1600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TPR</a:t>
            </a:r>
            <a:r>
              <a:rPr lang="zh-CN" altLang="en-US" sz="1600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、假正率</a:t>
            </a:r>
            <a:r>
              <a:rPr lang="en-US" altLang="zh-CN" sz="1600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FPR</a:t>
            </a:r>
            <a:r>
              <a:rPr lang="zh-CN" altLang="en-US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为</a:t>
            </a:r>
            <a:r>
              <a:rPr lang="en-US" altLang="zh-CN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y/x</a:t>
            </a:r>
            <a:r>
              <a:rPr lang="zh-CN" altLang="en-US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轴，它将模型在不同阈值下的表现以曲线的形式展现出来。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178222" y="2966915"/>
            <a:ext cx="6750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1" lang="en-US" altLang="zh-CN" b="1" dirty="0">
                <a:solidFill>
                  <a:prstClr val="black">
                    <a:lumMod val="65000"/>
                    <a:lumOff val="35000"/>
                  </a:prst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2</a:t>
            </a:r>
            <a:r>
              <a:rPr kumimoji="1" lang="zh-CN" altLang="en-US" b="1" dirty="0">
                <a:solidFill>
                  <a:prstClr val="black">
                    <a:lumMod val="65000"/>
                    <a:lumOff val="35000"/>
                  </a:prst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kumimoji="1" lang="en-US" altLang="zh-CN" b="1" dirty="0">
                <a:solidFill>
                  <a:prstClr val="black">
                    <a:lumMod val="65000"/>
                    <a:lumOff val="35000"/>
                  </a:prst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AUC</a:t>
            </a:r>
            <a:r>
              <a:rPr kumimoji="1" lang="zh-CN" altLang="en-US" b="1" dirty="0">
                <a:solidFill>
                  <a:prstClr val="black">
                    <a:lumMod val="65000"/>
                    <a:lumOff val="35000"/>
                  </a:prst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指标</a:t>
            </a:r>
            <a:endParaRPr kumimoji="1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8" name="TextBox 6"/>
          <p:cNvSpPr txBox="1"/>
          <p:nvPr/>
        </p:nvSpPr>
        <p:spPr>
          <a:xfrm>
            <a:off x="4828853" y="3534650"/>
            <a:ext cx="7030211" cy="116576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CN" sz="1600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AUC</a:t>
            </a:r>
            <a:r>
              <a:rPr lang="zh-CN" altLang="en-US" sz="1600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越大表示分类器性能越好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当</a:t>
            </a:r>
            <a:r>
              <a:rPr lang="en-US" altLang="zh-CN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AUC=0.5</a:t>
            </a:r>
            <a:r>
              <a:rPr lang="zh-CN" altLang="en-US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时，表示分类器的性能等同于随机猜测</a:t>
            </a:r>
            <a:endParaRPr lang="zh-CN" altLang="en-US" sz="1600" dirty="0">
              <a:solidFill>
                <a:prstClr val="black">
                  <a:lumMod val="85000"/>
                  <a:lumOff val="15000"/>
                </a:prst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GB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当</a:t>
            </a:r>
            <a:r>
              <a:rPr lang="en-GB" altLang="zh-CN" sz="1600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AUC=1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时，表示分类器的性能完美，能够完全正确地将正负例分类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331640" y="1779662"/>
            <a:ext cx="5280781" cy="3529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400" dirty="0">
                <a:solidFill>
                  <a:schemeClr val="tx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1</a:t>
            </a:r>
            <a:r>
              <a:rPr lang="zh-CN" altLang="en-US" sz="1400" dirty="0">
                <a:solidFill>
                  <a:schemeClr val="tx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、下列关于逻辑回归模型的评估说法正确的是？（</a:t>
            </a:r>
            <a:r>
              <a:rPr lang="zh-CN" altLang="en-US" sz="1400" b="1" dirty="0">
                <a:solidFill>
                  <a:schemeClr val="tx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多选</a:t>
            </a:r>
            <a:r>
              <a:rPr lang="zh-CN" altLang="en-US" sz="1400" dirty="0">
                <a:solidFill>
                  <a:schemeClr val="tx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）</a:t>
            </a:r>
            <a:endParaRPr lang="zh-CN" altLang="en-US" sz="1400" dirty="0">
              <a:solidFill>
                <a:schemeClr val="tx1"/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943708" y="2243155"/>
            <a:ext cx="5256584" cy="20333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400" b="1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A</a:t>
            </a:r>
            <a:r>
              <a:rPr lang="zh-CN" altLang="en-US" sz="1400" b="1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）</a:t>
            </a:r>
            <a:r>
              <a:rPr lang="zh-CN" altLang="en-US" sz="14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我们在评估逻辑回归模型时只需要选择一种评估方法即可</a:t>
            </a:r>
            <a:endParaRPr lang="en-US" altLang="zh-CN" sz="1400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>
              <a:lnSpc>
                <a:spcPct val="130000"/>
              </a:lnSpc>
            </a:pPr>
            <a:endParaRPr lang="en-US" altLang="zh-CN" sz="1400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1400" b="1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B</a:t>
            </a:r>
            <a:r>
              <a:rPr lang="zh-CN" altLang="en-US" sz="1400" b="1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）</a:t>
            </a:r>
            <a:r>
              <a:rPr lang="zh-CN" altLang="en-US" sz="14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混淆矩阵能够帮助我们快速计算出其它分类模型指标</a:t>
            </a:r>
            <a:endParaRPr lang="en-US" altLang="zh-CN" sz="1400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>
              <a:lnSpc>
                <a:spcPct val="130000"/>
              </a:lnSpc>
            </a:pPr>
            <a:endParaRPr lang="en-US" altLang="zh-CN" sz="1400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1400" b="1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C</a:t>
            </a:r>
            <a:r>
              <a:rPr lang="zh-CN" altLang="en-US" sz="1400" b="1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）</a:t>
            </a:r>
            <a:r>
              <a:rPr lang="zh-CN" altLang="en-US" sz="14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召回率和精确率表达的是同样的概念</a:t>
            </a:r>
            <a:endParaRPr lang="en-US" altLang="zh-CN" sz="1400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>
              <a:lnSpc>
                <a:spcPct val="130000"/>
              </a:lnSpc>
            </a:pPr>
            <a:endParaRPr lang="en-US" altLang="zh-CN" sz="1400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1400" b="1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D</a:t>
            </a:r>
            <a:r>
              <a:rPr lang="zh-CN" altLang="en-US" sz="1400" b="1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）</a:t>
            </a:r>
            <a:r>
              <a:rPr lang="en-US" altLang="zh-CN" sz="14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ROC</a:t>
            </a:r>
            <a:r>
              <a:rPr lang="zh-CN" altLang="en-US" sz="14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曲线下与坐标轴形成的闭合区域的面积即为</a:t>
            </a:r>
            <a:r>
              <a:rPr lang="en-US" altLang="zh-CN" sz="14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AUC</a:t>
            </a:r>
            <a:r>
              <a:rPr lang="zh-CN" altLang="en-US" sz="14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指标的值</a:t>
            </a:r>
            <a:endParaRPr lang="zh-CN" altLang="en-US" sz="1400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047403" y="5071979"/>
            <a:ext cx="11817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答案解析：</a:t>
            </a:r>
            <a:r>
              <a:rPr lang="en-US" altLang="zh-CN" sz="12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BD</a:t>
            </a:r>
            <a:endParaRPr lang="en-US" altLang="zh-CN" sz="1200" b="1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198904" y="897959"/>
            <a:ext cx="5280781" cy="3529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1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以下哪个描述最准确地解释了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AUC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指标的含义？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198905" y="1250876"/>
            <a:ext cx="5191710" cy="13481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GB" altLang="zh-CN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A. AUC</a:t>
            </a:r>
            <a:r>
              <a:rPr lang="zh-CN" altLang="en-US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是</a:t>
            </a:r>
            <a:r>
              <a:rPr lang="en-GB" altLang="zh-CN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ROC</a:t>
            </a:r>
            <a:r>
              <a:rPr lang="zh-CN" altLang="en-US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曲线下方的面积，用于比较分类器的性能。 </a:t>
            </a:r>
            <a:endParaRPr lang="en-US" altLang="zh-CN" sz="1400" b="0" i="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algn="l">
              <a:lnSpc>
                <a:spcPct val="150000"/>
              </a:lnSpc>
            </a:pPr>
            <a:r>
              <a:rPr lang="en-GB" altLang="zh-CN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B. AUC</a:t>
            </a:r>
            <a:r>
              <a:rPr lang="zh-CN" altLang="en-US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是</a:t>
            </a:r>
            <a:r>
              <a:rPr lang="en-GB" altLang="zh-CN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ROC</a:t>
            </a:r>
            <a:r>
              <a:rPr lang="zh-CN" altLang="en-US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曲线上某一点的斜率，表示分类器的灵敏度。</a:t>
            </a:r>
            <a:endParaRPr lang="en-US" altLang="zh-CN" sz="1400" b="0" i="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algn="l">
              <a:lnSpc>
                <a:spcPct val="150000"/>
              </a:lnSpc>
            </a:pPr>
            <a:r>
              <a:rPr lang="en-GB" altLang="zh-CN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C. AUC</a:t>
            </a:r>
            <a:r>
              <a:rPr lang="zh-CN" altLang="en-US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是</a:t>
            </a:r>
            <a:r>
              <a:rPr lang="en-GB" altLang="zh-CN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ROC</a:t>
            </a:r>
            <a:r>
              <a:rPr lang="zh-CN" altLang="en-US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曲线上的最大误分类率，用于评估分类器的错误率。 </a:t>
            </a:r>
            <a:endParaRPr lang="en-US" altLang="zh-CN" sz="1400" b="0" i="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algn="l">
              <a:lnSpc>
                <a:spcPct val="150000"/>
              </a:lnSpc>
            </a:pPr>
            <a:r>
              <a:rPr lang="en-GB" altLang="zh-CN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D. AUC</a:t>
            </a:r>
            <a:r>
              <a:rPr lang="zh-CN" altLang="en-US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是</a:t>
            </a:r>
            <a:r>
              <a:rPr lang="en-GB" altLang="zh-CN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ROC</a:t>
            </a:r>
            <a:r>
              <a:rPr lang="zh-CN" altLang="en-US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曲线上的阈值，用于选择最佳分类器。</a:t>
            </a:r>
            <a:endParaRPr lang="zh-CN" altLang="en-US" sz="1400" b="0" i="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679641" y="1983442"/>
            <a:ext cx="10374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答案：</a:t>
            </a:r>
            <a:r>
              <a:rPr lang="en-US" altLang="zh-CN" sz="14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sz="14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400" b="1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115634" y="2929570"/>
            <a:ext cx="4181471" cy="3485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2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lang="zh-CN" altLang="en-US" sz="1400" b="0" i="0" dirty="0">
                <a:solidFill>
                  <a:srgbClr val="374151"/>
                </a:solidFill>
                <a:effectLst/>
                <a:latin typeface="Söhne"/>
              </a:rPr>
              <a:t>下面哪个选项最能说明</a:t>
            </a:r>
            <a:r>
              <a:rPr lang="en-GB" altLang="zh-CN" sz="1400" b="0" i="0" dirty="0">
                <a:solidFill>
                  <a:srgbClr val="374151"/>
                </a:solidFill>
                <a:effectLst/>
                <a:latin typeface="Söhne"/>
              </a:rPr>
              <a:t>ROC</a:t>
            </a:r>
            <a:r>
              <a:rPr lang="zh-CN" altLang="en-US" sz="1400" b="0" i="0" dirty="0">
                <a:solidFill>
                  <a:srgbClr val="374151"/>
                </a:solidFill>
                <a:effectLst/>
                <a:latin typeface="Söhne"/>
              </a:rPr>
              <a:t>曲线的作用？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115635" y="3282487"/>
            <a:ext cx="4268356" cy="1354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altLang="zh-CN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A</a:t>
            </a:r>
            <a:r>
              <a:rPr lang="zh-CN" altLang="en-US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lang="en-GB" altLang="zh-CN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ROC</a:t>
            </a:r>
            <a:r>
              <a:rPr lang="zh-CN" altLang="en-US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曲线用于描述模型的参数。 </a:t>
            </a:r>
            <a:endParaRPr lang="en-US" altLang="zh-CN" sz="1400" b="0" i="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>
              <a:lnSpc>
                <a:spcPct val="150000"/>
              </a:lnSpc>
            </a:pPr>
            <a:r>
              <a:rPr lang="en-GB" altLang="zh-CN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B ROC</a:t>
            </a:r>
            <a:r>
              <a:rPr lang="zh-CN" altLang="en-US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曲线用于可视化模型的损失函数。 </a:t>
            </a:r>
            <a:endParaRPr lang="en-US" altLang="zh-CN" sz="1400" b="0" i="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>
              <a:lnSpc>
                <a:spcPct val="150000"/>
              </a:lnSpc>
            </a:pPr>
            <a:r>
              <a:rPr lang="en-GB" altLang="zh-CN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C ROC</a:t>
            </a:r>
            <a:r>
              <a:rPr lang="zh-CN" altLang="en-US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曲线用于评估二元分类模型的性能。 </a:t>
            </a:r>
            <a:endParaRPr lang="en-US" altLang="zh-CN" sz="1400" b="0" i="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>
              <a:lnSpc>
                <a:spcPct val="150000"/>
              </a:lnSpc>
            </a:pPr>
            <a:r>
              <a:rPr lang="en-GB" altLang="zh-CN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D ROC</a:t>
            </a:r>
            <a:r>
              <a:rPr lang="zh-CN" altLang="en-US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曲线用于选择最佳的回归模型。</a:t>
            </a:r>
            <a:endParaRPr lang="zh-CN" altLang="en-US" sz="1400" b="0" i="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7679641" y="4456233"/>
            <a:ext cx="10230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答案：</a:t>
            </a:r>
            <a:r>
              <a:rPr lang="en-US" altLang="zh-CN" sz="14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zh-CN" altLang="en-US" sz="14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400" b="1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9" grpId="0"/>
      <p:bldP spid="10" grpId="0"/>
      <p:bldP spid="11" grpId="0"/>
      <p:bldP spid="13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4516566" y="1429419"/>
            <a:ext cx="7228417" cy="3999161"/>
          </a:xfrm>
        </p:spPr>
        <p:txBody>
          <a:bodyPr anchor="t"/>
          <a:lstStyle/>
          <a:p>
            <a:r>
              <a:rPr lang="zh-CN" altLang="en-US" dirty="0">
                <a:solidFill>
                  <a:schemeClr val="tx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逻辑回归简介</a:t>
            </a:r>
            <a:endParaRPr lang="en-US" altLang="zh-CN" dirty="0">
              <a:solidFill>
                <a:schemeClr val="tx1"/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lvl="1"/>
            <a:r>
              <a:rPr lang="zh-CN" altLang="en-US" b="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应用场景，数学知识</a:t>
            </a:r>
            <a:endParaRPr lang="en-US" altLang="zh-CN" b="0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r>
              <a:rPr lang="zh-CN" altLang="en-US" dirty="0">
                <a:solidFill>
                  <a:schemeClr val="tx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逻辑回归原理</a:t>
            </a:r>
            <a:endParaRPr kumimoji="1" lang="en-US" altLang="zh-CN" sz="1600" b="0" dirty="0">
              <a:solidFill>
                <a:schemeClr val="tx1"/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r>
              <a:rPr kumimoji="1" lang="zh-CN" altLang="en-US" dirty="0">
                <a:solidFill>
                  <a:schemeClr val="tx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逻辑回归</a:t>
            </a:r>
            <a:r>
              <a:rPr kumimoji="1" lang="en-US" altLang="zh-CN" dirty="0">
                <a:solidFill>
                  <a:schemeClr val="tx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API</a:t>
            </a:r>
            <a:r>
              <a:rPr kumimoji="1" lang="zh-CN" altLang="en-US" dirty="0">
                <a:solidFill>
                  <a:schemeClr val="tx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函数和案例 </a:t>
            </a:r>
            <a:endParaRPr kumimoji="1" lang="en-US" altLang="zh-CN" sz="1600" b="0" dirty="0">
              <a:solidFill>
                <a:schemeClr val="tx1"/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r>
              <a:rPr kumimoji="1" lang="zh-CN" altLang="en-US" dirty="0">
                <a:solidFill>
                  <a:schemeClr val="tx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分类问题评估</a:t>
            </a:r>
            <a:endParaRPr kumimoji="1" lang="en-US" altLang="zh-CN" dirty="0">
              <a:solidFill>
                <a:schemeClr val="tx1"/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lvl="1"/>
            <a:r>
              <a:rPr lang="zh-CN" altLang="en-US" sz="1600" b="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混淆矩阵、精确率、召回率、</a:t>
            </a:r>
            <a:r>
              <a:rPr lang="en-US" altLang="zh-CN" sz="1600" b="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F1-score</a:t>
            </a:r>
            <a:r>
              <a:rPr lang="zh-CN" altLang="en-US" sz="16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、</a:t>
            </a:r>
            <a:r>
              <a:rPr kumimoji="1" lang="en-US" altLang="zh-CN" sz="1600" b="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AUC</a:t>
            </a:r>
            <a:r>
              <a:rPr kumimoji="1" lang="zh-CN" altLang="en-US" sz="1600" b="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指标、</a:t>
            </a:r>
            <a:r>
              <a:rPr kumimoji="1" lang="en-US" altLang="zh-CN" sz="1600" b="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ROC</a:t>
            </a:r>
            <a:r>
              <a:rPr kumimoji="1" lang="zh-CN" altLang="en-US" sz="1600" b="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曲线 </a:t>
            </a:r>
            <a:endParaRPr lang="en-US" altLang="zh-CN" sz="1600" b="0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r>
              <a:rPr lang="zh-CN" altLang="en-US" dirty="0">
                <a:solidFill>
                  <a:srgbClr val="C0000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电信客户流失预测案例</a:t>
            </a:r>
            <a:endParaRPr lang="en-US" altLang="zh-CN" dirty="0">
              <a:solidFill>
                <a:srgbClr val="C00000"/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lvl="1"/>
            <a:endParaRPr lang="en-US" altLang="zh-CN" sz="1600" b="0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4996168" y="570921"/>
            <a:ext cx="6298881" cy="4855845"/>
          </a:xfrm>
        </p:spPr>
        <p:txBody>
          <a:bodyPr/>
          <a:lstStyle/>
          <a:p>
            <a:pPr algn="l"/>
            <a:r>
              <a:rPr lang="zh-CN" alt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了解案例的背景信息</a:t>
            </a:r>
            <a:endParaRPr lang="zh-CN" altLang="en-US" b="0" i="0" u="none" strike="noStrike" dirty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  <a:p>
            <a:pPr algn="l"/>
            <a:r>
              <a:rPr lang="zh-CN" alt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知道案例的处理流程</a:t>
            </a:r>
            <a:endParaRPr lang="zh-CN" altLang="en-US" b="0" i="0" u="none" strike="noStrike" dirty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  <a:p>
            <a:pPr algn="l"/>
            <a:r>
              <a:rPr lang="zh-CN" alt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动手实现电信客户流失案例的代码</a:t>
            </a:r>
            <a:endParaRPr lang="zh-CN" altLang="en-US" b="0" i="0" u="none" strike="noStrike" dirty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  <a:p>
            <a:endParaRPr lang="en-US" altLang="zh-CN" dirty="0">
              <a:solidFill>
                <a:prstClr val="black">
                  <a:lumMod val="85000"/>
                  <a:lumOff val="15000"/>
                </a:prst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10879" y="839979"/>
            <a:ext cx="6459803" cy="517190"/>
          </a:xfrm>
        </p:spPr>
        <p:txBody>
          <a:bodyPr/>
          <a:lstStyle/>
          <a:p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案例 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–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电信客户流失预测</a:t>
            </a:r>
            <a:endParaRPr kumimoji="1"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4" name="文本占位符 2"/>
          <p:cNvSpPr txBox="1"/>
          <p:nvPr/>
        </p:nvSpPr>
        <p:spPr>
          <a:xfrm>
            <a:off x="1221659" y="1332437"/>
            <a:ext cx="6221360" cy="499578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dirty="0">
                <a:solidFill>
                  <a:prstClr val="black">
                    <a:lumMod val="85000"/>
                    <a:lumOff val="15000"/>
                  </a:prst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案例需求</a:t>
            </a:r>
            <a:endParaRPr kumimoji="0" lang="zh-CN" altLang="en-GB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033971" y="1725140"/>
            <a:ext cx="8720588" cy="1027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已知：用户个人，通话，上网等信息数据</a:t>
            </a:r>
            <a:endParaRPr lang="zh-CN" altLang="en-US" sz="1400" dirty="0">
              <a:solidFill>
                <a:prstClr val="black">
                  <a:lumMod val="85000"/>
                  <a:lumOff val="15000"/>
                </a:prst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需求：</a:t>
            </a:r>
            <a:r>
              <a:rPr lang="zh-CN" altLang="en-US" sz="1400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通过分析特征属性确定用户流失的原因，以及哪些因素可能导致用户流失。建立预测模型来判断用户是否流失，并提出用户流失预警策略。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18" name="文本占位符 2"/>
          <p:cNvSpPr txBox="1"/>
          <p:nvPr/>
        </p:nvSpPr>
        <p:spPr>
          <a:xfrm>
            <a:off x="1160301" y="3230736"/>
            <a:ext cx="6221360" cy="499578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Open Sans" panose="020B060603050402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数据集介绍</a:t>
            </a:r>
            <a:endParaRPr kumimoji="0" lang="zh-CN" altLang="en-GB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82092" y="2821882"/>
            <a:ext cx="4377179" cy="3768825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10879" y="839979"/>
            <a:ext cx="6459803" cy="517190"/>
          </a:xfrm>
        </p:spPr>
        <p:txBody>
          <a:bodyPr/>
          <a:lstStyle/>
          <a:p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案例 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–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电信客户流失预测</a:t>
            </a:r>
            <a:endParaRPr kumimoji="1"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4" name="文本占位符 2"/>
          <p:cNvSpPr txBox="1"/>
          <p:nvPr/>
        </p:nvSpPr>
        <p:spPr>
          <a:xfrm>
            <a:off x="1221659" y="1332437"/>
            <a:ext cx="6221360" cy="499578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dirty="0">
                <a:solidFill>
                  <a:prstClr val="black">
                    <a:lumMod val="85000"/>
                    <a:lumOff val="15000"/>
                  </a:prst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数据集介绍</a:t>
            </a:r>
            <a:endParaRPr kumimoji="0" lang="zh-CN" altLang="en-GB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86636" y="3761508"/>
            <a:ext cx="4681600" cy="291606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182" y="1410975"/>
            <a:ext cx="8763405" cy="200750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9435" y="1410975"/>
            <a:ext cx="5594056" cy="215703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10879" y="839979"/>
            <a:ext cx="6459803" cy="517190"/>
          </a:xfrm>
        </p:spPr>
        <p:txBody>
          <a:bodyPr/>
          <a:lstStyle/>
          <a:p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案例 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–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电信客户流失预测</a:t>
            </a:r>
            <a:endParaRPr kumimoji="1"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4" name="文本占位符 2"/>
          <p:cNvSpPr txBox="1"/>
          <p:nvPr/>
        </p:nvSpPr>
        <p:spPr>
          <a:xfrm>
            <a:off x="1221659" y="1332437"/>
            <a:ext cx="6221360" cy="499578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案例步骤分析</a:t>
            </a:r>
            <a:endParaRPr kumimoji="0" lang="zh-CN" altLang="en-GB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033971" y="1725140"/>
            <a:ext cx="8720588" cy="49095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1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、数据基本处理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主要是查看数据行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/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列数量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对类别数据数据进行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one-hot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处理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查看标签分布情况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2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、特征筛选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分析哪些特征对标签值影响大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对标签进行分组统计，对比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0/1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标签分组后的均值等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初步筛选出对标签影响比较大的特征，形成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x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、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y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3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、模型训练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样本均衡情况下模型训练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样本不平衡情况下模型训练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交叉验证网格搜素等方式模型训练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4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、模型评估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精确率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Roc_AUC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指标计算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10879" y="839979"/>
            <a:ext cx="6459803" cy="517190"/>
          </a:xfrm>
        </p:spPr>
        <p:txBody>
          <a:bodyPr/>
          <a:lstStyle/>
          <a:p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案例 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–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电信客户流失预测 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–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1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数据基本处理</a:t>
            </a:r>
            <a:endParaRPr kumimoji="1"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5" name="TextBox 3"/>
          <p:cNvSpPr txBox="1"/>
          <p:nvPr/>
        </p:nvSpPr>
        <p:spPr>
          <a:xfrm>
            <a:off x="1196236" y="1357169"/>
            <a:ext cx="5876918" cy="5262979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GB" altLang="zh-CN" sz="1200" dirty="0">
                <a:solidFill>
                  <a:srgbClr val="0033B3"/>
                </a:solidFill>
              </a:rPr>
              <a:t>import </a:t>
            </a:r>
            <a:r>
              <a:rPr lang="en-GB" altLang="zh-CN" sz="1200" dirty="0" err="1"/>
              <a:t>numpy</a:t>
            </a:r>
            <a:r>
              <a:rPr lang="en-GB" altLang="zh-CN" sz="1200" dirty="0"/>
              <a:t> </a:t>
            </a:r>
            <a:r>
              <a:rPr lang="en-GB" altLang="zh-CN" sz="1200" dirty="0">
                <a:solidFill>
                  <a:srgbClr val="0033B3"/>
                </a:solidFill>
              </a:rPr>
              <a:t>as </a:t>
            </a:r>
            <a:r>
              <a:rPr lang="en-GB" altLang="zh-CN" sz="1200" dirty="0"/>
              <a:t>np</a:t>
            </a:r>
            <a:br>
              <a:rPr lang="en-GB" altLang="zh-CN" sz="1200" dirty="0"/>
            </a:br>
            <a:r>
              <a:rPr lang="en-GB" altLang="zh-CN" sz="1200" dirty="0">
                <a:solidFill>
                  <a:srgbClr val="0033B3"/>
                </a:solidFill>
              </a:rPr>
              <a:t>import </a:t>
            </a:r>
            <a:r>
              <a:rPr lang="en-GB" altLang="zh-CN" sz="1200" dirty="0"/>
              <a:t>pandas </a:t>
            </a:r>
            <a:r>
              <a:rPr lang="en-GB" altLang="zh-CN" sz="1200" dirty="0">
                <a:solidFill>
                  <a:srgbClr val="0033B3"/>
                </a:solidFill>
              </a:rPr>
              <a:t>as </a:t>
            </a:r>
            <a:r>
              <a:rPr lang="en-GB" altLang="zh-CN" sz="1200" dirty="0"/>
              <a:t>pd</a:t>
            </a:r>
            <a:endParaRPr lang="en-GB" altLang="zh-CN" sz="1200" dirty="0"/>
          </a:p>
          <a:p>
            <a:pPr>
              <a:defRPr/>
            </a:pPr>
            <a:br>
              <a:rPr lang="en-GB" altLang="zh-CN" sz="1200" dirty="0"/>
            </a:br>
            <a:r>
              <a:rPr lang="en-GB" altLang="zh-CN" sz="1200" dirty="0">
                <a:solidFill>
                  <a:srgbClr val="0033B3"/>
                </a:solidFill>
              </a:rPr>
              <a:t>def </a:t>
            </a:r>
            <a:r>
              <a:rPr lang="en-GB" altLang="zh-CN" sz="1200" dirty="0">
                <a:solidFill>
                  <a:srgbClr val="00627A"/>
                </a:solidFill>
              </a:rPr>
              <a:t>dm01_</a:t>
            </a:r>
            <a:r>
              <a:rPr lang="zh-CN" altLang="en-US" sz="1200" dirty="0">
                <a:solidFill>
                  <a:srgbClr val="00627A"/>
                </a:solidFill>
              </a:rPr>
              <a:t>数据基本处理</a:t>
            </a:r>
            <a:r>
              <a:rPr lang="en-US" altLang="zh-CN" sz="1200" dirty="0"/>
              <a:t>():</a:t>
            </a:r>
            <a:br>
              <a:rPr lang="en-US" altLang="zh-CN" sz="1200" dirty="0"/>
            </a:br>
            <a:r>
              <a:rPr lang="en-US" altLang="zh-CN" sz="1200" dirty="0"/>
              <a:t>    </a:t>
            </a:r>
            <a:r>
              <a:rPr lang="en-GB" altLang="zh-CN" sz="1200" dirty="0" err="1"/>
              <a:t>churn_pd</a:t>
            </a:r>
            <a:r>
              <a:rPr lang="en-GB" altLang="zh-CN" sz="1200" dirty="0"/>
              <a:t> = </a:t>
            </a:r>
            <a:r>
              <a:rPr lang="en-GB" altLang="zh-CN" sz="1200" dirty="0" err="1"/>
              <a:t>pd.read_csv</a:t>
            </a:r>
            <a:r>
              <a:rPr lang="en-GB" altLang="zh-CN" sz="1200" dirty="0"/>
              <a:t>(</a:t>
            </a:r>
            <a:r>
              <a:rPr lang="en-GB" altLang="zh-CN" sz="1200" dirty="0">
                <a:solidFill>
                  <a:srgbClr val="067D17"/>
                </a:solidFill>
              </a:rPr>
              <a:t>'./data/</a:t>
            </a:r>
            <a:r>
              <a:rPr lang="en-GB" altLang="zh-CN" sz="1200" dirty="0" err="1">
                <a:solidFill>
                  <a:srgbClr val="067D17"/>
                </a:solidFill>
              </a:rPr>
              <a:t>churn.csv</a:t>
            </a:r>
            <a:r>
              <a:rPr lang="en-GB" altLang="zh-CN" sz="1200" dirty="0">
                <a:solidFill>
                  <a:srgbClr val="067D17"/>
                </a:solidFill>
              </a:rPr>
              <a:t>'</a:t>
            </a:r>
            <a:r>
              <a:rPr lang="en-GB" altLang="zh-CN" sz="1200" dirty="0"/>
              <a:t>)</a:t>
            </a:r>
            <a:br>
              <a:rPr lang="en-GB" altLang="zh-CN" sz="1200" dirty="0"/>
            </a:br>
            <a:r>
              <a:rPr lang="en-GB" altLang="zh-CN" sz="1200" dirty="0"/>
              <a:t>    </a:t>
            </a:r>
            <a:r>
              <a:rPr lang="en-GB" altLang="zh-CN" sz="1200" dirty="0" err="1"/>
              <a:t>churn_pd.info</a:t>
            </a:r>
            <a:r>
              <a:rPr lang="en-GB" altLang="zh-CN" sz="1200" dirty="0"/>
              <a:t>()</a:t>
            </a:r>
            <a:br>
              <a:rPr lang="en-GB" altLang="zh-CN" sz="1200" dirty="0"/>
            </a:br>
            <a:r>
              <a:rPr lang="en-GB" altLang="zh-CN" sz="1200" dirty="0"/>
              <a:t>    </a:t>
            </a:r>
            <a:r>
              <a:rPr lang="en-GB" altLang="zh-CN" sz="1200" dirty="0">
                <a:solidFill>
                  <a:srgbClr val="000080"/>
                </a:solidFill>
              </a:rPr>
              <a:t>print</a:t>
            </a:r>
            <a:r>
              <a:rPr lang="en-GB" altLang="zh-CN" sz="1200" dirty="0"/>
              <a:t>(</a:t>
            </a:r>
            <a:r>
              <a:rPr lang="en-GB" altLang="zh-CN" sz="1200" dirty="0">
                <a:solidFill>
                  <a:srgbClr val="067D17"/>
                </a:solidFill>
              </a:rPr>
              <a:t>'</a:t>
            </a:r>
            <a:r>
              <a:rPr lang="en-GB" altLang="zh-CN" sz="1200" dirty="0" err="1">
                <a:solidFill>
                  <a:srgbClr val="067D17"/>
                </a:solidFill>
              </a:rPr>
              <a:t>churn_pd.describe</a:t>
            </a:r>
            <a:r>
              <a:rPr lang="en-GB" altLang="zh-CN" sz="1200" dirty="0">
                <a:solidFill>
                  <a:srgbClr val="067D17"/>
                </a:solidFill>
              </a:rPr>
              <a:t>()--&gt;</a:t>
            </a:r>
            <a:r>
              <a:rPr lang="en-GB" altLang="zh-CN" sz="1200" dirty="0">
                <a:solidFill>
                  <a:srgbClr val="0037A6"/>
                </a:solidFill>
              </a:rPr>
              <a:t>\n</a:t>
            </a:r>
            <a:r>
              <a:rPr lang="en-GB" altLang="zh-CN" sz="1200" dirty="0">
                <a:solidFill>
                  <a:srgbClr val="067D17"/>
                </a:solidFill>
              </a:rPr>
              <a:t>'</a:t>
            </a:r>
            <a:r>
              <a:rPr lang="en-GB" altLang="zh-CN" sz="1200" dirty="0"/>
              <a:t>, </a:t>
            </a:r>
            <a:r>
              <a:rPr lang="en-GB" altLang="zh-CN" sz="1200" dirty="0" err="1"/>
              <a:t>churn_pd.describe</a:t>
            </a:r>
            <a:r>
              <a:rPr lang="en-GB" altLang="zh-CN" sz="1200" dirty="0"/>
              <a:t>())</a:t>
            </a:r>
            <a:br>
              <a:rPr lang="en-GB" altLang="zh-CN" sz="1200" dirty="0"/>
            </a:br>
            <a:r>
              <a:rPr lang="en-GB" altLang="zh-CN" sz="1200" dirty="0"/>
              <a:t>    </a:t>
            </a:r>
            <a:r>
              <a:rPr lang="en-GB" altLang="zh-CN" sz="1200" dirty="0">
                <a:solidFill>
                  <a:srgbClr val="000080"/>
                </a:solidFill>
              </a:rPr>
              <a:t>print</a:t>
            </a:r>
            <a:r>
              <a:rPr lang="en-GB" altLang="zh-CN" sz="1200" dirty="0"/>
              <a:t>(</a:t>
            </a:r>
            <a:r>
              <a:rPr lang="en-GB" altLang="zh-CN" sz="1200" dirty="0">
                <a:solidFill>
                  <a:srgbClr val="067D17"/>
                </a:solidFill>
              </a:rPr>
              <a:t>'</a:t>
            </a:r>
            <a:r>
              <a:rPr lang="en-GB" altLang="zh-CN" sz="1200" dirty="0" err="1">
                <a:solidFill>
                  <a:srgbClr val="067D17"/>
                </a:solidFill>
              </a:rPr>
              <a:t>churn_pd</a:t>
            </a:r>
            <a:r>
              <a:rPr lang="en-GB" altLang="zh-CN" sz="1200" dirty="0">
                <a:solidFill>
                  <a:srgbClr val="067D17"/>
                </a:solidFill>
              </a:rPr>
              <a:t>--&gt;</a:t>
            </a:r>
            <a:r>
              <a:rPr lang="en-GB" altLang="zh-CN" sz="1200" dirty="0">
                <a:solidFill>
                  <a:srgbClr val="0037A6"/>
                </a:solidFill>
              </a:rPr>
              <a:t>\n</a:t>
            </a:r>
            <a:r>
              <a:rPr lang="en-GB" altLang="zh-CN" sz="1200" dirty="0">
                <a:solidFill>
                  <a:srgbClr val="067D17"/>
                </a:solidFill>
              </a:rPr>
              <a:t>'</a:t>
            </a:r>
            <a:r>
              <a:rPr lang="en-GB" altLang="zh-CN" sz="1200" dirty="0"/>
              <a:t>, </a:t>
            </a:r>
            <a:r>
              <a:rPr lang="en-GB" altLang="zh-CN" sz="1200" dirty="0" err="1"/>
              <a:t>churn_pd</a:t>
            </a:r>
            <a:r>
              <a:rPr lang="en-GB" altLang="zh-CN" sz="1200" dirty="0"/>
              <a:t>)</a:t>
            </a:r>
            <a:br>
              <a:rPr lang="en-GB" altLang="zh-CN" sz="1200" dirty="0"/>
            </a:br>
            <a:br>
              <a:rPr lang="en-GB" altLang="zh-CN" sz="1200" dirty="0"/>
            </a:br>
            <a:r>
              <a:rPr lang="en-GB" altLang="zh-CN" sz="1200" dirty="0"/>
              <a:t>    </a:t>
            </a:r>
            <a:r>
              <a:rPr lang="en-GB" altLang="zh-CN" sz="1200" i="1" dirty="0">
                <a:solidFill>
                  <a:srgbClr val="8C8C8C"/>
                </a:solidFill>
              </a:rPr>
              <a:t># 1 </a:t>
            </a:r>
            <a:r>
              <a:rPr lang="zh-CN" altLang="en-US" sz="1200" i="1" dirty="0">
                <a:solidFill>
                  <a:srgbClr val="8C8C8C"/>
                </a:solidFill>
              </a:rPr>
              <a:t>处理类别型的数据 类别型数据做</a:t>
            </a:r>
            <a:r>
              <a:rPr lang="en-GB" altLang="zh-CN" sz="1200" i="1" dirty="0">
                <a:solidFill>
                  <a:srgbClr val="8C8C8C"/>
                </a:solidFill>
              </a:rPr>
              <a:t>one-hot</a:t>
            </a:r>
            <a:r>
              <a:rPr lang="zh-CN" altLang="en-US" sz="1200" i="1" dirty="0">
                <a:solidFill>
                  <a:srgbClr val="8C8C8C"/>
                </a:solidFill>
              </a:rPr>
              <a:t>编码</a:t>
            </a:r>
            <a:br>
              <a:rPr lang="zh-CN" altLang="en-US" sz="1200" i="1" dirty="0">
                <a:solidFill>
                  <a:srgbClr val="8C8C8C"/>
                </a:solidFill>
              </a:rPr>
            </a:br>
            <a:r>
              <a:rPr lang="zh-CN" altLang="en-US" sz="1200" i="1" dirty="0">
                <a:solidFill>
                  <a:srgbClr val="8C8C8C"/>
                </a:solidFill>
              </a:rPr>
              <a:t>    </a:t>
            </a:r>
            <a:r>
              <a:rPr lang="en-GB" altLang="zh-CN" sz="1200" dirty="0" err="1"/>
              <a:t>churn_pd</a:t>
            </a:r>
            <a:r>
              <a:rPr lang="en-GB" altLang="zh-CN" sz="1200" dirty="0"/>
              <a:t> = </a:t>
            </a:r>
            <a:r>
              <a:rPr lang="en-GB" altLang="zh-CN" sz="1200" dirty="0" err="1"/>
              <a:t>pd.get_dummies</a:t>
            </a:r>
            <a:r>
              <a:rPr lang="en-GB" altLang="zh-CN" sz="1200" dirty="0"/>
              <a:t>(</a:t>
            </a:r>
            <a:r>
              <a:rPr lang="en-GB" altLang="zh-CN" sz="1200" dirty="0" err="1"/>
              <a:t>churn_pd</a:t>
            </a:r>
            <a:r>
              <a:rPr lang="en-GB" altLang="zh-CN" sz="1200" dirty="0"/>
              <a:t>)</a:t>
            </a:r>
            <a:br>
              <a:rPr lang="en-GB" altLang="zh-CN" sz="1200" dirty="0"/>
            </a:br>
            <a:r>
              <a:rPr lang="en-GB" altLang="zh-CN" sz="1200" dirty="0"/>
              <a:t>    </a:t>
            </a:r>
            <a:r>
              <a:rPr lang="en-GB" altLang="zh-CN" sz="1200" dirty="0">
                <a:solidFill>
                  <a:srgbClr val="000080"/>
                </a:solidFill>
              </a:rPr>
              <a:t>print</a:t>
            </a:r>
            <a:r>
              <a:rPr lang="en-GB" altLang="zh-CN" sz="1200" dirty="0"/>
              <a:t>(</a:t>
            </a:r>
            <a:r>
              <a:rPr lang="en-GB" altLang="zh-CN" sz="1200" dirty="0">
                <a:solidFill>
                  <a:srgbClr val="067D17"/>
                </a:solidFill>
              </a:rPr>
              <a:t>'</a:t>
            </a:r>
            <a:r>
              <a:rPr lang="en-GB" altLang="zh-CN" sz="1200" dirty="0" err="1">
                <a:solidFill>
                  <a:srgbClr val="067D17"/>
                </a:solidFill>
              </a:rPr>
              <a:t>churn_pd</a:t>
            </a:r>
            <a:r>
              <a:rPr lang="en-GB" altLang="zh-CN" sz="1200" dirty="0">
                <a:solidFill>
                  <a:srgbClr val="067D17"/>
                </a:solidFill>
              </a:rPr>
              <a:t>--&gt;</a:t>
            </a:r>
            <a:r>
              <a:rPr lang="en-GB" altLang="zh-CN" sz="1200" dirty="0">
                <a:solidFill>
                  <a:srgbClr val="0037A6"/>
                </a:solidFill>
              </a:rPr>
              <a:t>\n</a:t>
            </a:r>
            <a:r>
              <a:rPr lang="en-GB" altLang="zh-CN" sz="1200" dirty="0">
                <a:solidFill>
                  <a:srgbClr val="067D17"/>
                </a:solidFill>
              </a:rPr>
              <a:t>'</a:t>
            </a:r>
            <a:r>
              <a:rPr lang="en-GB" altLang="zh-CN" sz="1200" dirty="0"/>
              <a:t>, </a:t>
            </a:r>
            <a:r>
              <a:rPr lang="en-GB" altLang="zh-CN" sz="1200" dirty="0" err="1"/>
              <a:t>churn_pd</a:t>
            </a:r>
            <a:r>
              <a:rPr lang="en-GB" altLang="zh-CN" sz="1200" dirty="0"/>
              <a:t>)</a:t>
            </a:r>
            <a:br>
              <a:rPr lang="en-GB" altLang="zh-CN" sz="1200" dirty="0"/>
            </a:br>
            <a:r>
              <a:rPr lang="en-GB" altLang="zh-CN" sz="1200" dirty="0"/>
              <a:t>    </a:t>
            </a:r>
            <a:r>
              <a:rPr lang="en-GB" altLang="zh-CN" sz="1200" dirty="0" err="1"/>
              <a:t>churn_pd.info</a:t>
            </a:r>
            <a:r>
              <a:rPr lang="en-GB" altLang="zh-CN" sz="1200" dirty="0"/>
              <a:t>()</a:t>
            </a:r>
            <a:br>
              <a:rPr lang="en-GB" altLang="zh-CN" sz="1200" dirty="0"/>
            </a:br>
            <a:br>
              <a:rPr lang="en-GB" altLang="zh-CN" sz="1200" dirty="0"/>
            </a:br>
            <a:r>
              <a:rPr lang="en-GB" altLang="zh-CN" sz="1200" dirty="0"/>
              <a:t>    </a:t>
            </a:r>
            <a:r>
              <a:rPr lang="en-GB" altLang="zh-CN" sz="1200" i="1" dirty="0">
                <a:solidFill>
                  <a:srgbClr val="8C8C8C"/>
                </a:solidFill>
              </a:rPr>
              <a:t># 2 </a:t>
            </a:r>
            <a:r>
              <a:rPr lang="zh-CN" altLang="en-US" sz="1200" i="1" dirty="0">
                <a:solidFill>
                  <a:srgbClr val="8C8C8C"/>
                </a:solidFill>
              </a:rPr>
              <a:t>去除列 </a:t>
            </a:r>
            <a:r>
              <a:rPr lang="en-GB" altLang="zh-CN" sz="1200" i="1" dirty="0" err="1">
                <a:solidFill>
                  <a:srgbClr val="8C8C8C"/>
                </a:solidFill>
              </a:rPr>
              <a:t>Churn_no</a:t>
            </a:r>
            <a:r>
              <a:rPr lang="en-GB" altLang="zh-CN" sz="1200" i="1" dirty="0">
                <a:solidFill>
                  <a:srgbClr val="8C8C8C"/>
                </a:solidFill>
              </a:rPr>
              <a:t> </a:t>
            </a:r>
            <a:r>
              <a:rPr lang="en-GB" altLang="zh-CN" sz="1200" i="1" dirty="0" err="1">
                <a:solidFill>
                  <a:srgbClr val="8C8C8C"/>
                </a:solidFill>
              </a:rPr>
              <a:t>gender_Male</a:t>
            </a:r>
            <a:r>
              <a:rPr lang="en-GB" altLang="zh-CN" sz="1200" i="1" dirty="0">
                <a:solidFill>
                  <a:srgbClr val="8C8C8C"/>
                </a:solidFill>
              </a:rPr>
              <a:t> # </a:t>
            </a:r>
            <a:r>
              <a:rPr lang="en-GB" altLang="zh-CN" sz="1200" i="1" dirty="0" err="1">
                <a:solidFill>
                  <a:srgbClr val="8C8C8C"/>
                </a:solidFill>
              </a:rPr>
              <a:t>inplace</a:t>
            </a:r>
            <a:r>
              <a:rPr lang="en-GB" altLang="zh-CN" sz="1200" i="1" dirty="0">
                <a:solidFill>
                  <a:srgbClr val="8C8C8C"/>
                </a:solidFill>
              </a:rPr>
              <a:t>=True </a:t>
            </a:r>
            <a:r>
              <a:rPr lang="zh-CN" altLang="en-US" sz="1200" i="1" dirty="0">
                <a:solidFill>
                  <a:srgbClr val="8C8C8C"/>
                </a:solidFill>
              </a:rPr>
              <a:t>在原来的数据上进行删除</a:t>
            </a:r>
            <a:br>
              <a:rPr lang="zh-CN" altLang="en-US" sz="1200" i="1" dirty="0">
                <a:solidFill>
                  <a:srgbClr val="8C8C8C"/>
                </a:solidFill>
              </a:rPr>
            </a:br>
            <a:r>
              <a:rPr lang="zh-CN" altLang="en-US" sz="1200" i="1" dirty="0">
                <a:solidFill>
                  <a:srgbClr val="8C8C8C"/>
                </a:solidFill>
              </a:rPr>
              <a:t>    </a:t>
            </a:r>
            <a:r>
              <a:rPr lang="en-GB" altLang="zh-CN" sz="1200" dirty="0" err="1"/>
              <a:t>churn_pd.drop</a:t>
            </a:r>
            <a:r>
              <a:rPr lang="en-GB" altLang="zh-CN" sz="1200" dirty="0"/>
              <a:t>([</a:t>
            </a:r>
            <a:r>
              <a:rPr lang="en-GB" altLang="zh-CN" sz="1200" dirty="0">
                <a:solidFill>
                  <a:srgbClr val="067D17"/>
                </a:solidFill>
              </a:rPr>
              <a:t>'</a:t>
            </a:r>
            <a:r>
              <a:rPr lang="en-GB" altLang="zh-CN" sz="1200" dirty="0" err="1">
                <a:solidFill>
                  <a:srgbClr val="067D17"/>
                </a:solidFill>
              </a:rPr>
              <a:t>Churn_No</a:t>
            </a:r>
            <a:r>
              <a:rPr lang="en-GB" altLang="zh-CN" sz="1200" dirty="0">
                <a:solidFill>
                  <a:srgbClr val="067D17"/>
                </a:solidFill>
              </a:rPr>
              <a:t>'</a:t>
            </a:r>
            <a:r>
              <a:rPr lang="en-GB" altLang="zh-CN" sz="1200" dirty="0"/>
              <a:t>, </a:t>
            </a:r>
            <a:r>
              <a:rPr lang="en-GB" altLang="zh-CN" sz="1200" dirty="0">
                <a:solidFill>
                  <a:srgbClr val="067D17"/>
                </a:solidFill>
              </a:rPr>
              <a:t>'</a:t>
            </a:r>
            <a:r>
              <a:rPr lang="en-GB" altLang="zh-CN" sz="1200" dirty="0" err="1">
                <a:solidFill>
                  <a:srgbClr val="067D17"/>
                </a:solidFill>
              </a:rPr>
              <a:t>gender_Male</a:t>
            </a:r>
            <a:r>
              <a:rPr lang="en-GB" altLang="zh-CN" sz="1200" dirty="0">
                <a:solidFill>
                  <a:srgbClr val="067D17"/>
                </a:solidFill>
              </a:rPr>
              <a:t>'</a:t>
            </a:r>
            <a:r>
              <a:rPr lang="en-GB" altLang="zh-CN" sz="1200" dirty="0"/>
              <a:t>], </a:t>
            </a:r>
            <a:r>
              <a:rPr lang="en-GB" altLang="zh-CN" sz="1200" dirty="0">
                <a:solidFill>
                  <a:srgbClr val="660099"/>
                </a:solidFill>
              </a:rPr>
              <a:t>axis</a:t>
            </a:r>
            <a:r>
              <a:rPr lang="en-GB" altLang="zh-CN" sz="1200" dirty="0"/>
              <a:t>=</a:t>
            </a:r>
            <a:r>
              <a:rPr lang="en-GB" altLang="zh-CN" sz="1200" dirty="0">
                <a:solidFill>
                  <a:srgbClr val="1750EB"/>
                </a:solidFill>
              </a:rPr>
              <a:t>1</a:t>
            </a:r>
            <a:r>
              <a:rPr lang="en-GB" altLang="zh-CN" sz="1200" dirty="0"/>
              <a:t>, </a:t>
            </a:r>
            <a:r>
              <a:rPr lang="en-GB" altLang="zh-CN" sz="1200" dirty="0" err="1">
                <a:solidFill>
                  <a:srgbClr val="660099"/>
                </a:solidFill>
              </a:rPr>
              <a:t>inplace</a:t>
            </a:r>
            <a:r>
              <a:rPr lang="en-GB" altLang="zh-CN" sz="1200" dirty="0"/>
              <a:t>=</a:t>
            </a:r>
            <a:r>
              <a:rPr lang="en-GB" altLang="zh-CN" sz="1200" dirty="0">
                <a:solidFill>
                  <a:srgbClr val="0033B3"/>
                </a:solidFill>
              </a:rPr>
              <a:t>True</a:t>
            </a:r>
            <a:r>
              <a:rPr lang="en-GB" altLang="zh-CN" sz="1200" dirty="0"/>
              <a:t>)</a:t>
            </a:r>
            <a:br>
              <a:rPr lang="en-GB" altLang="zh-CN" sz="1200" dirty="0"/>
            </a:br>
            <a:r>
              <a:rPr lang="en-GB" altLang="zh-CN" sz="1200" dirty="0"/>
              <a:t>    </a:t>
            </a:r>
            <a:r>
              <a:rPr lang="en-GB" altLang="zh-CN" sz="1200" dirty="0" err="1"/>
              <a:t>churn_pd.info</a:t>
            </a:r>
            <a:r>
              <a:rPr lang="en-GB" altLang="zh-CN" sz="1200" dirty="0"/>
              <a:t>()</a:t>
            </a:r>
            <a:br>
              <a:rPr lang="en-GB" altLang="zh-CN" sz="1200" dirty="0"/>
            </a:br>
            <a:br>
              <a:rPr lang="en-GB" altLang="zh-CN" sz="1200" dirty="0"/>
            </a:br>
            <a:r>
              <a:rPr lang="en-GB" altLang="zh-CN" sz="1200" dirty="0"/>
              <a:t>    </a:t>
            </a:r>
            <a:r>
              <a:rPr lang="en-GB" altLang="zh-CN" sz="1200" i="1" dirty="0">
                <a:solidFill>
                  <a:srgbClr val="8C8C8C"/>
                </a:solidFill>
              </a:rPr>
              <a:t># 3 </a:t>
            </a:r>
            <a:r>
              <a:rPr lang="zh-CN" altLang="en-US" sz="1200" i="1" dirty="0">
                <a:solidFill>
                  <a:srgbClr val="8C8C8C"/>
                </a:solidFill>
              </a:rPr>
              <a:t>列标签重命名 打印列名</a:t>
            </a:r>
            <a:br>
              <a:rPr lang="zh-CN" altLang="en-US" sz="1200" i="1" dirty="0">
                <a:solidFill>
                  <a:srgbClr val="8C8C8C"/>
                </a:solidFill>
              </a:rPr>
            </a:br>
            <a:r>
              <a:rPr lang="zh-CN" altLang="en-US" sz="1200" i="1" dirty="0">
                <a:solidFill>
                  <a:srgbClr val="8C8C8C"/>
                </a:solidFill>
              </a:rPr>
              <a:t>    </a:t>
            </a:r>
            <a:r>
              <a:rPr lang="en-GB" altLang="zh-CN" sz="1200" dirty="0">
                <a:solidFill>
                  <a:srgbClr val="000080"/>
                </a:solidFill>
              </a:rPr>
              <a:t>print</a:t>
            </a:r>
            <a:r>
              <a:rPr lang="en-GB" altLang="zh-CN" sz="1200" dirty="0"/>
              <a:t>(</a:t>
            </a:r>
            <a:r>
              <a:rPr lang="en-GB" altLang="zh-CN" sz="1200" dirty="0">
                <a:solidFill>
                  <a:srgbClr val="067D17"/>
                </a:solidFill>
              </a:rPr>
              <a:t>'</a:t>
            </a:r>
            <a:r>
              <a:rPr lang="en-GB" altLang="zh-CN" sz="1200" dirty="0" err="1">
                <a:solidFill>
                  <a:srgbClr val="067D17"/>
                </a:solidFill>
              </a:rPr>
              <a:t>churn_pd.columns</a:t>
            </a:r>
            <a:r>
              <a:rPr lang="en-GB" altLang="zh-CN" sz="1200" dirty="0">
                <a:solidFill>
                  <a:srgbClr val="067D17"/>
                </a:solidFill>
              </a:rPr>
              <a:t>'</a:t>
            </a:r>
            <a:r>
              <a:rPr lang="en-GB" altLang="zh-CN" sz="1200" dirty="0"/>
              <a:t>, </a:t>
            </a:r>
            <a:r>
              <a:rPr lang="en-GB" altLang="zh-CN" sz="1200" dirty="0" err="1"/>
              <a:t>churn_pd.columns</a:t>
            </a:r>
            <a:r>
              <a:rPr lang="en-GB" altLang="zh-CN" sz="1200" dirty="0"/>
              <a:t>)</a:t>
            </a:r>
            <a:br>
              <a:rPr lang="en-GB" altLang="zh-CN" sz="1200" dirty="0"/>
            </a:br>
            <a:r>
              <a:rPr lang="en-GB" altLang="zh-CN" sz="1200" dirty="0"/>
              <a:t>    </a:t>
            </a:r>
            <a:r>
              <a:rPr lang="en-GB" altLang="zh-CN" sz="1200" dirty="0" err="1"/>
              <a:t>churn_pd.rename</a:t>
            </a:r>
            <a:r>
              <a:rPr lang="en-GB" altLang="zh-CN" sz="1200" dirty="0"/>
              <a:t>(</a:t>
            </a:r>
            <a:r>
              <a:rPr lang="en-GB" altLang="zh-CN" sz="1200" dirty="0">
                <a:solidFill>
                  <a:srgbClr val="660099"/>
                </a:solidFill>
              </a:rPr>
              <a:t>columns </a:t>
            </a:r>
            <a:r>
              <a:rPr lang="en-GB" altLang="zh-CN" sz="1200" dirty="0"/>
              <a:t>= {</a:t>
            </a:r>
            <a:r>
              <a:rPr lang="en-GB" altLang="zh-CN" sz="1200" dirty="0">
                <a:solidFill>
                  <a:srgbClr val="067D17"/>
                </a:solidFill>
              </a:rPr>
              <a:t>'</a:t>
            </a:r>
            <a:r>
              <a:rPr lang="en-GB" altLang="zh-CN" sz="1200" dirty="0" err="1">
                <a:solidFill>
                  <a:srgbClr val="067D17"/>
                </a:solidFill>
              </a:rPr>
              <a:t>Churn_Yes'</a:t>
            </a:r>
            <a:r>
              <a:rPr lang="en-GB" altLang="zh-CN" sz="1200" dirty="0" err="1"/>
              <a:t>:</a:t>
            </a:r>
            <a:r>
              <a:rPr lang="en-GB" altLang="zh-CN" sz="1200" dirty="0" err="1">
                <a:solidFill>
                  <a:srgbClr val="067D17"/>
                </a:solidFill>
              </a:rPr>
              <a:t>'flag</a:t>
            </a:r>
            <a:r>
              <a:rPr lang="en-GB" altLang="zh-CN" sz="1200" dirty="0">
                <a:solidFill>
                  <a:srgbClr val="067D17"/>
                </a:solidFill>
              </a:rPr>
              <a:t>'</a:t>
            </a:r>
            <a:r>
              <a:rPr lang="en-GB" altLang="zh-CN" sz="1200" dirty="0"/>
              <a:t>}, </a:t>
            </a:r>
            <a:r>
              <a:rPr lang="en-GB" altLang="zh-CN" sz="1200" dirty="0" err="1">
                <a:solidFill>
                  <a:srgbClr val="660099"/>
                </a:solidFill>
              </a:rPr>
              <a:t>inplace</a:t>
            </a:r>
            <a:r>
              <a:rPr lang="en-GB" altLang="zh-CN" sz="1200" dirty="0"/>
              <a:t>=</a:t>
            </a:r>
            <a:r>
              <a:rPr lang="en-GB" altLang="zh-CN" sz="1200" dirty="0">
                <a:solidFill>
                  <a:srgbClr val="0033B3"/>
                </a:solidFill>
              </a:rPr>
              <a:t>True</a:t>
            </a:r>
            <a:r>
              <a:rPr lang="en-GB" altLang="zh-CN" sz="1200" dirty="0"/>
              <a:t>)</a:t>
            </a:r>
            <a:br>
              <a:rPr lang="en-GB" altLang="zh-CN" sz="1200" dirty="0"/>
            </a:br>
            <a:r>
              <a:rPr lang="en-GB" altLang="zh-CN" sz="1200" dirty="0"/>
              <a:t>    </a:t>
            </a:r>
            <a:r>
              <a:rPr lang="en-GB" altLang="zh-CN" sz="1200" dirty="0">
                <a:solidFill>
                  <a:srgbClr val="000080"/>
                </a:solidFill>
              </a:rPr>
              <a:t>print</a:t>
            </a:r>
            <a:r>
              <a:rPr lang="en-GB" altLang="zh-CN" sz="1200" dirty="0"/>
              <a:t>(</a:t>
            </a:r>
            <a:r>
              <a:rPr lang="en-GB" altLang="zh-CN" sz="1200" dirty="0">
                <a:solidFill>
                  <a:srgbClr val="067D17"/>
                </a:solidFill>
              </a:rPr>
              <a:t>'</a:t>
            </a:r>
            <a:r>
              <a:rPr lang="en-GB" altLang="zh-CN" sz="1200" dirty="0" err="1">
                <a:solidFill>
                  <a:srgbClr val="067D17"/>
                </a:solidFill>
              </a:rPr>
              <a:t>churn_pd.columns</a:t>
            </a:r>
            <a:r>
              <a:rPr lang="en-GB" altLang="zh-CN" sz="1200" dirty="0">
                <a:solidFill>
                  <a:srgbClr val="067D17"/>
                </a:solidFill>
              </a:rPr>
              <a:t>'</a:t>
            </a:r>
            <a:r>
              <a:rPr lang="en-GB" altLang="zh-CN" sz="1200" dirty="0"/>
              <a:t>, </a:t>
            </a:r>
            <a:r>
              <a:rPr lang="en-GB" altLang="zh-CN" sz="1200" dirty="0" err="1"/>
              <a:t>churn_pd.columns</a:t>
            </a:r>
            <a:r>
              <a:rPr lang="en-GB" altLang="zh-CN" sz="1200" dirty="0"/>
              <a:t>)</a:t>
            </a:r>
            <a:br>
              <a:rPr lang="en-GB" altLang="zh-CN" sz="1200" dirty="0"/>
            </a:br>
            <a:br>
              <a:rPr lang="en-GB" altLang="zh-CN" sz="1200" dirty="0"/>
            </a:br>
            <a:r>
              <a:rPr lang="en-GB" altLang="zh-CN" sz="1200" dirty="0"/>
              <a:t>    </a:t>
            </a:r>
            <a:r>
              <a:rPr lang="en-GB" altLang="zh-CN" sz="1200" i="1" dirty="0">
                <a:solidFill>
                  <a:srgbClr val="8C8C8C"/>
                </a:solidFill>
              </a:rPr>
              <a:t># 4 </a:t>
            </a:r>
            <a:r>
              <a:rPr lang="zh-CN" altLang="en-US" sz="1200" i="1" dirty="0">
                <a:solidFill>
                  <a:srgbClr val="8C8C8C"/>
                </a:solidFill>
              </a:rPr>
              <a:t>查看标签的分布情况 </a:t>
            </a:r>
            <a:r>
              <a:rPr lang="en-US" altLang="zh-CN" sz="1200" i="1" dirty="0">
                <a:solidFill>
                  <a:srgbClr val="8C8C8C"/>
                </a:solidFill>
              </a:rPr>
              <a:t>0.26</a:t>
            </a:r>
            <a:r>
              <a:rPr lang="zh-CN" altLang="en-US" sz="1200" i="1" dirty="0">
                <a:solidFill>
                  <a:srgbClr val="8C8C8C"/>
                </a:solidFill>
              </a:rPr>
              <a:t>用户流失</a:t>
            </a:r>
            <a:br>
              <a:rPr lang="zh-CN" altLang="en-US" sz="1200" i="1" dirty="0">
                <a:solidFill>
                  <a:srgbClr val="8C8C8C"/>
                </a:solidFill>
              </a:rPr>
            </a:br>
            <a:r>
              <a:rPr lang="zh-CN" altLang="en-US" sz="1200" i="1" dirty="0">
                <a:solidFill>
                  <a:srgbClr val="8C8C8C"/>
                </a:solidFill>
              </a:rPr>
              <a:t>    </a:t>
            </a:r>
            <a:r>
              <a:rPr lang="en-GB" altLang="zh-CN" sz="1200" dirty="0" err="1"/>
              <a:t>value_counts</a:t>
            </a:r>
            <a:r>
              <a:rPr lang="en-GB" altLang="zh-CN" sz="1200" dirty="0"/>
              <a:t> = </a:t>
            </a:r>
            <a:r>
              <a:rPr lang="en-GB" altLang="zh-CN" sz="1200" dirty="0" err="1"/>
              <a:t>churn_pd.flag.value_counts</a:t>
            </a:r>
            <a:r>
              <a:rPr lang="en-GB" altLang="zh-CN" sz="1200" dirty="0"/>
              <a:t>(</a:t>
            </a:r>
            <a:r>
              <a:rPr lang="en-GB" altLang="zh-CN" sz="1200" dirty="0">
                <a:solidFill>
                  <a:srgbClr val="1750EB"/>
                </a:solidFill>
              </a:rPr>
              <a:t>1</a:t>
            </a:r>
            <a:r>
              <a:rPr lang="en-GB" altLang="zh-CN" sz="1200" dirty="0"/>
              <a:t>)</a:t>
            </a:r>
            <a:br>
              <a:rPr lang="en-GB" altLang="zh-CN" sz="1200" dirty="0"/>
            </a:br>
            <a:r>
              <a:rPr lang="en-GB" altLang="zh-CN" sz="1200" dirty="0"/>
              <a:t>    </a:t>
            </a:r>
            <a:r>
              <a:rPr lang="en-GB" altLang="zh-CN" sz="1200" dirty="0">
                <a:solidFill>
                  <a:srgbClr val="000080"/>
                </a:solidFill>
              </a:rPr>
              <a:t>print</a:t>
            </a:r>
            <a:r>
              <a:rPr lang="en-GB" altLang="zh-CN" sz="1200" dirty="0"/>
              <a:t>(</a:t>
            </a:r>
            <a:r>
              <a:rPr lang="en-GB" altLang="zh-CN" sz="1200" dirty="0">
                <a:solidFill>
                  <a:srgbClr val="067D17"/>
                </a:solidFill>
              </a:rPr>
              <a:t>'</a:t>
            </a:r>
            <a:r>
              <a:rPr lang="en-GB" altLang="zh-CN" sz="1200" dirty="0" err="1">
                <a:solidFill>
                  <a:srgbClr val="067D17"/>
                </a:solidFill>
              </a:rPr>
              <a:t>value_counts</a:t>
            </a:r>
            <a:r>
              <a:rPr lang="en-GB" altLang="zh-CN" sz="1200" dirty="0">
                <a:solidFill>
                  <a:srgbClr val="067D17"/>
                </a:solidFill>
              </a:rPr>
              <a:t>--&gt;</a:t>
            </a:r>
            <a:r>
              <a:rPr lang="en-GB" altLang="zh-CN" sz="1200" dirty="0">
                <a:solidFill>
                  <a:srgbClr val="0037A6"/>
                </a:solidFill>
              </a:rPr>
              <a:t>\n</a:t>
            </a:r>
            <a:r>
              <a:rPr lang="en-GB" altLang="zh-CN" sz="1200" dirty="0">
                <a:solidFill>
                  <a:srgbClr val="067D17"/>
                </a:solidFill>
              </a:rPr>
              <a:t>'</a:t>
            </a:r>
            <a:r>
              <a:rPr lang="en-GB" altLang="zh-CN" sz="1200" dirty="0"/>
              <a:t>, </a:t>
            </a:r>
            <a:r>
              <a:rPr lang="en-GB" altLang="zh-CN" sz="1200" dirty="0" err="1"/>
              <a:t>value_counts</a:t>
            </a:r>
            <a:r>
              <a:rPr lang="en-GB" altLang="zh-CN" sz="1200" dirty="0"/>
              <a:t>)</a:t>
            </a:r>
            <a:br>
              <a:rPr lang="en-GB" altLang="zh-CN" sz="1200" dirty="0"/>
            </a:br>
            <a:r>
              <a:rPr lang="en-GB" altLang="zh-CN" sz="1200" dirty="0"/>
              <a:t>    </a:t>
            </a:r>
            <a:r>
              <a:rPr lang="en-GB" altLang="zh-CN" sz="1200" dirty="0">
                <a:solidFill>
                  <a:srgbClr val="000080"/>
                </a:solidFill>
              </a:rPr>
              <a:t>print</a:t>
            </a:r>
            <a:r>
              <a:rPr lang="en-GB" altLang="zh-CN" sz="1200" dirty="0"/>
              <a:t>(</a:t>
            </a:r>
            <a:r>
              <a:rPr lang="en-GB" altLang="zh-CN" sz="1200" dirty="0">
                <a:solidFill>
                  <a:srgbClr val="067D17"/>
                </a:solidFill>
              </a:rPr>
              <a:t>'</a:t>
            </a:r>
            <a:r>
              <a:rPr lang="zh-CN" altLang="en-US" sz="1200" dirty="0">
                <a:solidFill>
                  <a:srgbClr val="067D17"/>
                </a:solidFill>
              </a:rPr>
              <a:t>从标签的分类中可以看出</a:t>
            </a:r>
            <a:r>
              <a:rPr lang="en-US" altLang="zh-CN" sz="1200" dirty="0">
                <a:solidFill>
                  <a:srgbClr val="067D17"/>
                </a:solidFill>
              </a:rPr>
              <a:t>: </a:t>
            </a:r>
            <a:r>
              <a:rPr lang="zh-CN" altLang="en-US" sz="1200" dirty="0">
                <a:solidFill>
                  <a:srgbClr val="067D17"/>
                </a:solidFill>
              </a:rPr>
              <a:t>属于标签分类不平衡样本</a:t>
            </a:r>
            <a:r>
              <a:rPr lang="en-US" altLang="zh-CN" sz="1200" dirty="0">
                <a:solidFill>
                  <a:srgbClr val="067D17"/>
                </a:solidFill>
              </a:rPr>
              <a:t>'</a:t>
            </a:r>
            <a:r>
              <a:rPr lang="en-US" altLang="zh-CN" sz="1200" dirty="0"/>
              <a:t>)</a:t>
            </a:r>
            <a:br>
              <a:rPr lang="en-US" altLang="zh-CN" sz="1200" dirty="0"/>
            </a:br>
            <a:r>
              <a:rPr lang="en-US" altLang="zh-CN" sz="1200" dirty="0"/>
              <a:t>    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0033B3"/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10879" y="839979"/>
            <a:ext cx="6459803" cy="517190"/>
          </a:xfrm>
        </p:spPr>
        <p:txBody>
          <a:bodyPr/>
          <a:lstStyle/>
          <a:p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案例 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–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电信客户流失预测 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–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特征筛选</a:t>
            </a:r>
            <a:endParaRPr kumimoji="1"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5" name="TextBox 3"/>
          <p:cNvSpPr txBox="1"/>
          <p:nvPr/>
        </p:nvSpPr>
        <p:spPr>
          <a:xfrm>
            <a:off x="1196236" y="1357169"/>
            <a:ext cx="6732282" cy="4154984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GB" altLang="zh-CN" sz="1200" dirty="0">
                <a:solidFill>
                  <a:srgbClr val="0033B3"/>
                </a:solidFill>
              </a:rPr>
              <a:t>import </a:t>
            </a:r>
            <a:r>
              <a:rPr lang="en-GB" altLang="zh-CN" sz="1200" dirty="0" err="1"/>
              <a:t>matplotlib.pyplot</a:t>
            </a:r>
            <a:r>
              <a:rPr lang="en-GB" altLang="zh-CN" sz="1200" dirty="0"/>
              <a:t> </a:t>
            </a:r>
            <a:r>
              <a:rPr lang="en-GB" altLang="zh-CN" sz="1200" dirty="0">
                <a:solidFill>
                  <a:srgbClr val="0033B3"/>
                </a:solidFill>
              </a:rPr>
              <a:t>as </a:t>
            </a:r>
            <a:r>
              <a:rPr lang="en-GB" altLang="zh-CN" sz="1200" dirty="0" err="1"/>
              <a:t>plt</a:t>
            </a:r>
            <a:br>
              <a:rPr lang="en-GB" altLang="zh-CN" sz="1200" dirty="0"/>
            </a:br>
            <a:r>
              <a:rPr lang="en-GB" altLang="zh-CN" sz="1200" dirty="0">
                <a:solidFill>
                  <a:srgbClr val="0033B3"/>
                </a:solidFill>
              </a:rPr>
              <a:t>import </a:t>
            </a:r>
            <a:r>
              <a:rPr lang="en-GB" altLang="zh-CN" sz="1200" dirty="0"/>
              <a:t>seaborn </a:t>
            </a:r>
            <a:r>
              <a:rPr lang="en-GB" altLang="zh-CN" sz="1200" dirty="0">
                <a:solidFill>
                  <a:srgbClr val="0033B3"/>
                </a:solidFill>
              </a:rPr>
              <a:t>as </a:t>
            </a:r>
            <a:r>
              <a:rPr lang="en-GB" altLang="zh-CN" sz="1200" dirty="0" err="1"/>
              <a:t>sns</a:t>
            </a:r>
            <a:br>
              <a:rPr lang="en-GB" altLang="zh-CN" sz="1200" dirty="0"/>
            </a:br>
            <a:br>
              <a:rPr lang="en-GB" altLang="zh-CN" sz="1200" dirty="0"/>
            </a:br>
            <a:r>
              <a:rPr lang="en-GB" altLang="zh-CN" sz="1200" dirty="0">
                <a:solidFill>
                  <a:srgbClr val="0033B3"/>
                </a:solidFill>
              </a:rPr>
              <a:t>def </a:t>
            </a:r>
            <a:r>
              <a:rPr lang="en-GB" altLang="zh-CN" sz="1200" dirty="0">
                <a:solidFill>
                  <a:srgbClr val="00627A"/>
                </a:solidFill>
              </a:rPr>
              <a:t>dm02_</a:t>
            </a:r>
            <a:r>
              <a:rPr lang="zh-CN" altLang="en-US" sz="1200" dirty="0">
                <a:solidFill>
                  <a:srgbClr val="00627A"/>
                </a:solidFill>
              </a:rPr>
              <a:t>特征筛选</a:t>
            </a:r>
            <a:r>
              <a:rPr lang="en-US" altLang="zh-CN" sz="1200" dirty="0"/>
              <a:t>():</a:t>
            </a:r>
            <a:br>
              <a:rPr lang="en-US" altLang="zh-CN" sz="1200" dirty="0"/>
            </a:br>
            <a:r>
              <a:rPr lang="en-US" altLang="zh-CN" sz="1200" dirty="0"/>
              <a:t>    </a:t>
            </a:r>
            <a:r>
              <a:rPr lang="en-GB" altLang="zh-CN" sz="1200" dirty="0" err="1"/>
              <a:t>churn_pd</a:t>
            </a:r>
            <a:r>
              <a:rPr lang="en-GB" altLang="zh-CN" sz="1200" dirty="0"/>
              <a:t> = </a:t>
            </a:r>
            <a:r>
              <a:rPr lang="en-GB" altLang="zh-CN" sz="1200" dirty="0" err="1"/>
              <a:t>pd.read_csv</a:t>
            </a:r>
            <a:r>
              <a:rPr lang="en-GB" altLang="zh-CN" sz="1200" dirty="0"/>
              <a:t>(</a:t>
            </a:r>
            <a:r>
              <a:rPr lang="en-GB" altLang="zh-CN" sz="1200" dirty="0">
                <a:solidFill>
                  <a:srgbClr val="067D17"/>
                </a:solidFill>
              </a:rPr>
              <a:t>‘./data/</a:t>
            </a:r>
            <a:r>
              <a:rPr lang="en-GB" altLang="zh-CN" sz="1200" dirty="0" err="1">
                <a:solidFill>
                  <a:srgbClr val="067D17"/>
                </a:solidFill>
              </a:rPr>
              <a:t>churn.csv</a:t>
            </a:r>
            <a:r>
              <a:rPr lang="en-GB" altLang="zh-CN" sz="1200" dirty="0">
                <a:solidFill>
                  <a:srgbClr val="067D17"/>
                </a:solidFill>
              </a:rPr>
              <a:t>’</a:t>
            </a:r>
            <a:r>
              <a:rPr lang="en-GB" altLang="zh-CN" sz="1200" dirty="0"/>
              <a:t>)</a:t>
            </a:r>
            <a:br>
              <a:rPr lang="en-GB" altLang="zh-CN" sz="1200" dirty="0"/>
            </a:br>
            <a:r>
              <a:rPr lang="en-GB" altLang="zh-CN" sz="1200" dirty="0"/>
              <a:t>    </a:t>
            </a:r>
            <a:r>
              <a:rPr lang="en-GB" altLang="zh-CN" sz="1200" i="1" dirty="0">
                <a:solidFill>
                  <a:srgbClr val="8C8C8C"/>
                </a:solidFill>
              </a:rPr>
              <a:t># 1 </a:t>
            </a:r>
            <a:r>
              <a:rPr lang="zh-CN" altLang="en-US" sz="1200" i="1" dirty="0">
                <a:solidFill>
                  <a:srgbClr val="8C8C8C"/>
                </a:solidFill>
              </a:rPr>
              <a:t>处理类别型的数据 类别型数据做</a:t>
            </a:r>
            <a:r>
              <a:rPr lang="en-GB" altLang="zh-CN" sz="1200" i="1" dirty="0">
                <a:solidFill>
                  <a:srgbClr val="8C8C8C"/>
                </a:solidFill>
              </a:rPr>
              <a:t>one-hot</a:t>
            </a:r>
            <a:r>
              <a:rPr lang="zh-CN" altLang="en-US" sz="1200" i="1" dirty="0">
                <a:solidFill>
                  <a:srgbClr val="8C8C8C"/>
                </a:solidFill>
              </a:rPr>
              <a:t>编码</a:t>
            </a:r>
            <a:br>
              <a:rPr lang="zh-CN" altLang="en-US" sz="1200" i="1" dirty="0">
                <a:solidFill>
                  <a:srgbClr val="8C8C8C"/>
                </a:solidFill>
              </a:rPr>
            </a:br>
            <a:r>
              <a:rPr lang="zh-CN" altLang="en-US" sz="1200" i="1" dirty="0">
                <a:solidFill>
                  <a:srgbClr val="8C8C8C"/>
                </a:solidFill>
              </a:rPr>
              <a:t>    </a:t>
            </a:r>
            <a:r>
              <a:rPr lang="en-GB" altLang="zh-CN" sz="1200" dirty="0" err="1"/>
              <a:t>churn_pd</a:t>
            </a:r>
            <a:r>
              <a:rPr lang="en-GB" altLang="zh-CN" sz="1200" dirty="0"/>
              <a:t> = </a:t>
            </a:r>
            <a:r>
              <a:rPr lang="en-GB" altLang="zh-CN" sz="1200" dirty="0" err="1"/>
              <a:t>pd.get_dummies</a:t>
            </a:r>
            <a:r>
              <a:rPr lang="en-GB" altLang="zh-CN" sz="1200" dirty="0"/>
              <a:t>(</a:t>
            </a:r>
            <a:r>
              <a:rPr lang="en-GB" altLang="zh-CN" sz="1200" dirty="0" err="1"/>
              <a:t>churn_pd</a:t>
            </a:r>
            <a:r>
              <a:rPr lang="en-GB" altLang="zh-CN" sz="1200" dirty="0"/>
              <a:t>)</a:t>
            </a:r>
            <a:br>
              <a:rPr lang="en-GB" altLang="zh-CN" sz="1200" dirty="0"/>
            </a:br>
            <a:br>
              <a:rPr lang="en-GB" altLang="zh-CN" sz="1200" dirty="0"/>
            </a:br>
            <a:r>
              <a:rPr lang="en-GB" altLang="zh-CN" sz="1200" dirty="0"/>
              <a:t>    </a:t>
            </a:r>
            <a:r>
              <a:rPr lang="en-GB" altLang="zh-CN" sz="1200" i="1" dirty="0">
                <a:solidFill>
                  <a:srgbClr val="8C8C8C"/>
                </a:solidFill>
              </a:rPr>
              <a:t># 2 </a:t>
            </a:r>
            <a:r>
              <a:rPr lang="zh-CN" altLang="en-US" sz="1200" i="1" dirty="0">
                <a:solidFill>
                  <a:srgbClr val="8C8C8C"/>
                </a:solidFill>
              </a:rPr>
              <a:t>去除列 </a:t>
            </a:r>
            <a:r>
              <a:rPr lang="en-GB" altLang="zh-CN" sz="1200" i="1" dirty="0" err="1">
                <a:solidFill>
                  <a:srgbClr val="8C8C8C"/>
                </a:solidFill>
              </a:rPr>
              <a:t>Churn_no</a:t>
            </a:r>
            <a:r>
              <a:rPr lang="en-GB" altLang="zh-CN" sz="1200" i="1" dirty="0">
                <a:solidFill>
                  <a:srgbClr val="8C8C8C"/>
                </a:solidFill>
              </a:rPr>
              <a:t> </a:t>
            </a:r>
            <a:r>
              <a:rPr lang="en-GB" altLang="zh-CN" sz="1200" i="1" dirty="0" err="1">
                <a:solidFill>
                  <a:srgbClr val="8C8C8C"/>
                </a:solidFill>
              </a:rPr>
              <a:t>gender_Male</a:t>
            </a:r>
            <a:r>
              <a:rPr lang="en-GB" altLang="zh-CN" sz="1200" i="1" dirty="0">
                <a:solidFill>
                  <a:srgbClr val="8C8C8C"/>
                </a:solidFill>
              </a:rPr>
              <a:t> # </a:t>
            </a:r>
            <a:r>
              <a:rPr lang="en-GB" altLang="zh-CN" sz="1200" i="1" dirty="0" err="1">
                <a:solidFill>
                  <a:srgbClr val="8C8C8C"/>
                </a:solidFill>
              </a:rPr>
              <a:t>nplace</a:t>
            </a:r>
            <a:r>
              <a:rPr lang="en-GB" altLang="zh-CN" sz="1200" i="1" dirty="0">
                <a:solidFill>
                  <a:srgbClr val="8C8C8C"/>
                </a:solidFill>
              </a:rPr>
              <a:t>=True </a:t>
            </a:r>
            <a:r>
              <a:rPr lang="zh-CN" altLang="en-US" sz="1200" i="1" dirty="0">
                <a:solidFill>
                  <a:srgbClr val="8C8C8C"/>
                </a:solidFill>
              </a:rPr>
              <a:t>在原来的数据上进行删除</a:t>
            </a:r>
            <a:br>
              <a:rPr lang="zh-CN" altLang="en-US" sz="1200" i="1" dirty="0">
                <a:solidFill>
                  <a:srgbClr val="8C8C8C"/>
                </a:solidFill>
              </a:rPr>
            </a:br>
            <a:r>
              <a:rPr lang="zh-CN" altLang="en-US" sz="1200" i="1" dirty="0">
                <a:solidFill>
                  <a:srgbClr val="8C8C8C"/>
                </a:solidFill>
              </a:rPr>
              <a:t>    </a:t>
            </a:r>
            <a:r>
              <a:rPr lang="en-GB" altLang="zh-CN" sz="1200" dirty="0" err="1"/>
              <a:t>churn_pd.drop</a:t>
            </a:r>
            <a:r>
              <a:rPr lang="en-GB" altLang="zh-CN" sz="1200" dirty="0"/>
              <a:t>([</a:t>
            </a:r>
            <a:r>
              <a:rPr lang="en-GB" altLang="zh-CN" sz="1200" dirty="0">
                <a:solidFill>
                  <a:srgbClr val="067D17"/>
                </a:solidFill>
              </a:rPr>
              <a:t>‘</a:t>
            </a:r>
            <a:r>
              <a:rPr lang="en-GB" altLang="zh-CN" sz="1200" dirty="0" err="1">
                <a:solidFill>
                  <a:srgbClr val="067D17"/>
                </a:solidFill>
              </a:rPr>
              <a:t>Churn_No</a:t>
            </a:r>
            <a:r>
              <a:rPr lang="en-GB" altLang="zh-CN" sz="1200" dirty="0">
                <a:solidFill>
                  <a:srgbClr val="067D17"/>
                </a:solidFill>
              </a:rPr>
              <a:t>’</a:t>
            </a:r>
            <a:r>
              <a:rPr lang="en-GB" altLang="zh-CN" sz="1200" dirty="0"/>
              <a:t>, </a:t>
            </a:r>
            <a:r>
              <a:rPr lang="en-GB" altLang="zh-CN" sz="1200" dirty="0">
                <a:solidFill>
                  <a:srgbClr val="067D17"/>
                </a:solidFill>
              </a:rPr>
              <a:t>‘</a:t>
            </a:r>
            <a:r>
              <a:rPr lang="en-GB" altLang="zh-CN" sz="1200" dirty="0" err="1">
                <a:solidFill>
                  <a:srgbClr val="067D17"/>
                </a:solidFill>
              </a:rPr>
              <a:t>gender_Male</a:t>
            </a:r>
            <a:r>
              <a:rPr lang="en-GB" altLang="zh-CN" sz="1200" dirty="0">
                <a:solidFill>
                  <a:srgbClr val="067D17"/>
                </a:solidFill>
              </a:rPr>
              <a:t>’</a:t>
            </a:r>
            <a:r>
              <a:rPr lang="en-GB" altLang="zh-CN" sz="1200" dirty="0"/>
              <a:t>], </a:t>
            </a:r>
            <a:r>
              <a:rPr lang="en-GB" altLang="zh-CN" sz="1200" dirty="0">
                <a:solidFill>
                  <a:srgbClr val="660099"/>
                </a:solidFill>
              </a:rPr>
              <a:t>axis</a:t>
            </a:r>
            <a:r>
              <a:rPr lang="en-GB" altLang="zh-CN" sz="1200" dirty="0"/>
              <a:t>=</a:t>
            </a:r>
            <a:r>
              <a:rPr lang="en-GB" altLang="zh-CN" sz="1200" dirty="0">
                <a:solidFill>
                  <a:srgbClr val="1750EB"/>
                </a:solidFill>
              </a:rPr>
              <a:t>1</a:t>
            </a:r>
            <a:r>
              <a:rPr lang="en-GB" altLang="zh-CN" sz="1200" dirty="0"/>
              <a:t>, </a:t>
            </a:r>
            <a:r>
              <a:rPr lang="en-GB" altLang="zh-CN" sz="1200" dirty="0" err="1">
                <a:solidFill>
                  <a:srgbClr val="660099"/>
                </a:solidFill>
              </a:rPr>
              <a:t>inplace</a:t>
            </a:r>
            <a:r>
              <a:rPr lang="en-GB" altLang="zh-CN" sz="1200" dirty="0"/>
              <a:t>=</a:t>
            </a:r>
            <a:r>
              <a:rPr lang="en-GB" altLang="zh-CN" sz="1200" dirty="0">
                <a:solidFill>
                  <a:srgbClr val="0033B3"/>
                </a:solidFill>
              </a:rPr>
              <a:t>True</a:t>
            </a:r>
            <a:r>
              <a:rPr lang="en-GB" altLang="zh-CN" sz="1200" dirty="0"/>
              <a:t>)</a:t>
            </a:r>
            <a:br>
              <a:rPr lang="en-GB" altLang="zh-CN" sz="1200" dirty="0"/>
            </a:br>
            <a:br>
              <a:rPr lang="en-GB" altLang="zh-CN" sz="1200" dirty="0"/>
            </a:br>
            <a:r>
              <a:rPr lang="en-GB" altLang="zh-CN" sz="1200" dirty="0"/>
              <a:t>    </a:t>
            </a:r>
            <a:r>
              <a:rPr lang="en-GB" altLang="zh-CN" sz="1200" i="1" dirty="0">
                <a:solidFill>
                  <a:srgbClr val="8C8C8C"/>
                </a:solidFill>
              </a:rPr>
              <a:t># 3 </a:t>
            </a:r>
            <a:r>
              <a:rPr lang="zh-CN" altLang="en-US" sz="1200" i="1" dirty="0">
                <a:solidFill>
                  <a:srgbClr val="8C8C8C"/>
                </a:solidFill>
              </a:rPr>
              <a:t>列标签重命名 打印列名</a:t>
            </a:r>
            <a:br>
              <a:rPr lang="zh-CN" altLang="en-US" sz="1200" i="1" dirty="0">
                <a:solidFill>
                  <a:srgbClr val="8C8C8C"/>
                </a:solidFill>
              </a:rPr>
            </a:br>
            <a:r>
              <a:rPr lang="zh-CN" altLang="en-US" sz="1200" i="1" dirty="0">
                <a:solidFill>
                  <a:srgbClr val="8C8C8C"/>
                </a:solidFill>
              </a:rPr>
              <a:t>    </a:t>
            </a:r>
            <a:r>
              <a:rPr lang="en-GB" altLang="zh-CN" sz="1200" dirty="0" err="1"/>
              <a:t>churn_pd.rename</a:t>
            </a:r>
            <a:r>
              <a:rPr lang="en-GB" altLang="zh-CN" sz="1200" dirty="0"/>
              <a:t>(</a:t>
            </a:r>
            <a:r>
              <a:rPr lang="en-GB" altLang="zh-CN" sz="1200" dirty="0">
                <a:solidFill>
                  <a:srgbClr val="660099"/>
                </a:solidFill>
              </a:rPr>
              <a:t>columns</a:t>
            </a:r>
            <a:r>
              <a:rPr lang="en-GB" altLang="zh-CN" sz="1200" dirty="0"/>
              <a:t>={</a:t>
            </a:r>
            <a:r>
              <a:rPr lang="en-GB" altLang="zh-CN" sz="1200" dirty="0">
                <a:solidFill>
                  <a:srgbClr val="067D17"/>
                </a:solidFill>
              </a:rPr>
              <a:t>‘</a:t>
            </a:r>
            <a:r>
              <a:rPr lang="en-GB" altLang="zh-CN" sz="1200" dirty="0" err="1">
                <a:solidFill>
                  <a:srgbClr val="067D17"/>
                </a:solidFill>
              </a:rPr>
              <a:t>Churn_Yes</a:t>
            </a:r>
            <a:r>
              <a:rPr lang="en-GB" altLang="zh-CN" sz="1200" dirty="0">
                <a:solidFill>
                  <a:srgbClr val="067D17"/>
                </a:solidFill>
              </a:rPr>
              <a:t>’</a:t>
            </a:r>
            <a:r>
              <a:rPr lang="en-GB" altLang="zh-CN" sz="1200" dirty="0"/>
              <a:t>: </a:t>
            </a:r>
            <a:r>
              <a:rPr lang="en-GB" altLang="zh-CN" sz="1200" dirty="0">
                <a:solidFill>
                  <a:srgbClr val="067D17"/>
                </a:solidFill>
              </a:rPr>
              <a:t>‘flag’</a:t>
            </a:r>
            <a:r>
              <a:rPr lang="en-GB" altLang="zh-CN" sz="1200" dirty="0"/>
              <a:t>}, </a:t>
            </a:r>
            <a:r>
              <a:rPr lang="en-GB" altLang="zh-CN" sz="1200" dirty="0" err="1">
                <a:solidFill>
                  <a:srgbClr val="660099"/>
                </a:solidFill>
              </a:rPr>
              <a:t>inplace</a:t>
            </a:r>
            <a:r>
              <a:rPr lang="en-GB" altLang="zh-CN" sz="1200" dirty="0"/>
              <a:t>=</a:t>
            </a:r>
            <a:r>
              <a:rPr lang="en-GB" altLang="zh-CN" sz="1200" dirty="0">
                <a:solidFill>
                  <a:srgbClr val="0033B3"/>
                </a:solidFill>
              </a:rPr>
              <a:t>True</a:t>
            </a:r>
            <a:r>
              <a:rPr lang="en-GB" altLang="zh-CN" sz="1200" dirty="0"/>
              <a:t>)</a:t>
            </a:r>
            <a:br>
              <a:rPr lang="en-GB" altLang="zh-CN" sz="1200" dirty="0"/>
            </a:br>
            <a:br>
              <a:rPr lang="en-GB" altLang="zh-CN" sz="1200" dirty="0"/>
            </a:br>
            <a:r>
              <a:rPr lang="en-GB" altLang="zh-CN" sz="1200" dirty="0"/>
              <a:t>    </a:t>
            </a:r>
            <a:r>
              <a:rPr lang="en-GB" altLang="zh-CN" sz="1200" i="1" dirty="0">
                <a:solidFill>
                  <a:srgbClr val="8C8C8C"/>
                </a:solidFill>
              </a:rPr>
              <a:t># 4 </a:t>
            </a:r>
            <a:r>
              <a:rPr lang="zh-CN" altLang="en-US" sz="1200" i="1" dirty="0">
                <a:solidFill>
                  <a:srgbClr val="8C8C8C"/>
                </a:solidFill>
              </a:rPr>
              <a:t>查看标签的分布情况 </a:t>
            </a:r>
            <a:r>
              <a:rPr lang="en-US" altLang="zh-CN" sz="1200" i="1" dirty="0">
                <a:solidFill>
                  <a:srgbClr val="8C8C8C"/>
                </a:solidFill>
              </a:rPr>
              <a:t>0.26</a:t>
            </a:r>
            <a:r>
              <a:rPr lang="zh-CN" altLang="en-US" sz="1200" i="1" dirty="0">
                <a:solidFill>
                  <a:srgbClr val="8C8C8C"/>
                </a:solidFill>
              </a:rPr>
              <a:t>用户流失</a:t>
            </a:r>
            <a:br>
              <a:rPr lang="zh-CN" altLang="en-US" sz="1200" i="1" dirty="0">
                <a:solidFill>
                  <a:srgbClr val="8C8C8C"/>
                </a:solidFill>
              </a:rPr>
            </a:br>
            <a:r>
              <a:rPr lang="zh-CN" altLang="en-US" sz="1200" i="1" dirty="0">
                <a:solidFill>
                  <a:srgbClr val="8C8C8C"/>
                </a:solidFill>
              </a:rPr>
              <a:t>    </a:t>
            </a:r>
            <a:r>
              <a:rPr lang="en-GB" altLang="zh-CN" sz="1200" dirty="0" err="1"/>
              <a:t>value_counts</a:t>
            </a:r>
            <a:r>
              <a:rPr lang="en-GB" altLang="zh-CN" sz="1200" dirty="0"/>
              <a:t> = </a:t>
            </a:r>
            <a:r>
              <a:rPr lang="en-GB" altLang="zh-CN" sz="1200" dirty="0" err="1"/>
              <a:t>churn_pd.flag.value_counts</a:t>
            </a:r>
            <a:r>
              <a:rPr lang="en-GB" altLang="zh-CN" sz="1200" dirty="0"/>
              <a:t>(</a:t>
            </a:r>
            <a:r>
              <a:rPr lang="en-GB" altLang="zh-CN" sz="1200" dirty="0">
                <a:solidFill>
                  <a:srgbClr val="1750EB"/>
                </a:solidFill>
              </a:rPr>
              <a:t>1</a:t>
            </a:r>
            <a:r>
              <a:rPr lang="en-GB" altLang="zh-CN" sz="1200" dirty="0"/>
              <a:t>)</a:t>
            </a:r>
            <a:br>
              <a:rPr lang="en-GB" altLang="zh-CN" sz="1200" dirty="0"/>
            </a:br>
            <a:br>
              <a:rPr lang="en-GB" altLang="zh-CN" sz="1200" dirty="0"/>
            </a:br>
            <a:r>
              <a:rPr lang="en-GB" altLang="zh-CN" sz="1200" dirty="0"/>
              <a:t>  </a:t>
            </a:r>
            <a:br>
              <a:rPr lang="en-GB" altLang="zh-CN" sz="1200" dirty="0"/>
            </a:br>
            <a:r>
              <a:rPr lang="en-GB" altLang="zh-CN" sz="1200" dirty="0"/>
              <a:t>    </a:t>
            </a:r>
            <a:r>
              <a:rPr lang="en-GB" altLang="zh-CN" sz="1200" i="1" dirty="0">
                <a:solidFill>
                  <a:srgbClr val="8C8C8C"/>
                </a:solidFill>
              </a:rPr>
              <a:t># </a:t>
            </a:r>
            <a:r>
              <a:rPr lang="en-US" altLang="zh-CN" sz="1200" i="1" dirty="0">
                <a:solidFill>
                  <a:srgbClr val="8C8C8C"/>
                </a:solidFill>
              </a:rPr>
              <a:t>5</a:t>
            </a:r>
            <a:r>
              <a:rPr lang="en-GB" altLang="zh-CN" sz="1200" i="1" dirty="0">
                <a:solidFill>
                  <a:srgbClr val="8C8C8C"/>
                </a:solidFill>
              </a:rPr>
              <a:t> </a:t>
            </a:r>
            <a:r>
              <a:rPr lang="zh-CN" altLang="en-US" sz="1200" i="1" dirty="0">
                <a:solidFill>
                  <a:srgbClr val="8C8C8C"/>
                </a:solidFill>
              </a:rPr>
              <a:t>查看</a:t>
            </a:r>
            <a:r>
              <a:rPr lang="en-GB" altLang="zh-CN" sz="1200" i="1" dirty="0" err="1">
                <a:solidFill>
                  <a:srgbClr val="8C8C8C"/>
                </a:solidFill>
              </a:rPr>
              <a:t>Contract_Month</a:t>
            </a:r>
            <a:r>
              <a:rPr lang="en-GB" altLang="zh-CN" sz="1200" i="1" dirty="0">
                <a:solidFill>
                  <a:srgbClr val="8C8C8C"/>
                </a:solidFill>
              </a:rPr>
              <a:t> </a:t>
            </a:r>
            <a:r>
              <a:rPr lang="zh-CN" altLang="en-US" sz="1200" i="1" dirty="0">
                <a:solidFill>
                  <a:srgbClr val="8C8C8C"/>
                </a:solidFill>
              </a:rPr>
              <a:t>是否月签约流失情况</a:t>
            </a:r>
            <a:br>
              <a:rPr lang="zh-CN" altLang="en-US" sz="1200" i="1" dirty="0">
                <a:solidFill>
                  <a:srgbClr val="8C8C8C"/>
                </a:solidFill>
              </a:rPr>
            </a:br>
            <a:r>
              <a:rPr lang="zh-CN" altLang="en-US" sz="1200" i="1" dirty="0">
                <a:solidFill>
                  <a:srgbClr val="8C8C8C"/>
                </a:solidFill>
              </a:rPr>
              <a:t>    </a:t>
            </a:r>
            <a:r>
              <a:rPr lang="en-GB" altLang="zh-CN" sz="1200" dirty="0" err="1"/>
              <a:t>sns.countplot</a:t>
            </a:r>
            <a:r>
              <a:rPr lang="en-GB" altLang="zh-CN" sz="1200" dirty="0"/>
              <a:t>(</a:t>
            </a:r>
            <a:r>
              <a:rPr lang="en-GB" altLang="zh-CN" sz="1200" dirty="0">
                <a:solidFill>
                  <a:srgbClr val="660099"/>
                </a:solidFill>
              </a:rPr>
              <a:t>data</a:t>
            </a:r>
            <a:r>
              <a:rPr lang="en-GB" altLang="zh-CN" sz="1200" dirty="0"/>
              <a:t>=</a:t>
            </a:r>
            <a:r>
              <a:rPr lang="en-GB" altLang="zh-CN" sz="1200" dirty="0" err="1"/>
              <a:t>churn_pd</a:t>
            </a:r>
            <a:r>
              <a:rPr lang="en-GB" altLang="zh-CN" sz="1200" dirty="0"/>
              <a:t>, </a:t>
            </a:r>
            <a:r>
              <a:rPr lang="en-GB" altLang="zh-CN" sz="1200" dirty="0">
                <a:solidFill>
                  <a:srgbClr val="660099"/>
                </a:solidFill>
              </a:rPr>
              <a:t>y </a:t>
            </a:r>
            <a:r>
              <a:rPr lang="en-GB" altLang="zh-CN" sz="1200" dirty="0"/>
              <a:t>= </a:t>
            </a:r>
            <a:r>
              <a:rPr lang="en-GB" altLang="zh-CN" sz="1200" dirty="0">
                <a:solidFill>
                  <a:srgbClr val="067D17"/>
                </a:solidFill>
              </a:rPr>
              <a:t>“</a:t>
            </a:r>
            <a:r>
              <a:rPr lang="en-GB" altLang="zh-CN" sz="1200" dirty="0" err="1">
                <a:solidFill>
                  <a:srgbClr val="067D17"/>
                </a:solidFill>
              </a:rPr>
              <a:t>Contract_Month</a:t>
            </a:r>
            <a:r>
              <a:rPr lang="en-GB" altLang="zh-CN" sz="1200" dirty="0">
                <a:solidFill>
                  <a:srgbClr val="067D17"/>
                </a:solidFill>
              </a:rPr>
              <a:t>”</a:t>
            </a:r>
            <a:r>
              <a:rPr lang="en-GB" altLang="zh-CN" sz="1200" dirty="0"/>
              <a:t>, </a:t>
            </a:r>
            <a:r>
              <a:rPr lang="en-GB" altLang="zh-CN" sz="1200" dirty="0">
                <a:solidFill>
                  <a:srgbClr val="660099"/>
                </a:solidFill>
              </a:rPr>
              <a:t>hue</a:t>
            </a:r>
            <a:r>
              <a:rPr lang="en-GB" altLang="zh-CN" sz="1200" dirty="0"/>
              <a:t>=</a:t>
            </a:r>
            <a:r>
              <a:rPr lang="en-GB" altLang="zh-CN" sz="1200" dirty="0">
                <a:solidFill>
                  <a:srgbClr val="067D17"/>
                </a:solidFill>
              </a:rPr>
              <a:t>‘flag’</a:t>
            </a:r>
            <a:r>
              <a:rPr lang="en-GB" altLang="zh-CN" sz="1200" dirty="0"/>
              <a:t>)</a:t>
            </a:r>
            <a:br>
              <a:rPr lang="en-GB" altLang="zh-CN" sz="1200" dirty="0"/>
            </a:br>
            <a:r>
              <a:rPr lang="en-GB" altLang="zh-CN" sz="1200" dirty="0"/>
              <a:t>    </a:t>
            </a:r>
            <a:r>
              <a:rPr lang="en-GB" altLang="zh-CN" sz="1200" dirty="0" err="1"/>
              <a:t>plt.show</a:t>
            </a:r>
            <a:r>
              <a:rPr lang="en-GB" altLang="zh-CN" sz="1200" dirty="0"/>
              <a:t>()</a:t>
            </a:r>
            <a:br>
              <a:rPr lang="en-GB" altLang="zh-CN" sz="1200" dirty="0"/>
            </a:br>
            <a:r>
              <a:rPr lang="en-GB" altLang="zh-CN" sz="1200" dirty="0"/>
              <a:t>    </a:t>
            </a:r>
            <a:endParaRPr lang="en-GB" altLang="zh-CN" sz="1200" dirty="0">
              <a:solidFill>
                <a:srgbClr val="0033B3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10879" y="839979"/>
            <a:ext cx="6459803" cy="517190"/>
          </a:xfrm>
        </p:spPr>
        <p:txBody>
          <a:bodyPr/>
          <a:lstStyle/>
          <a:p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逻辑回归数学基础 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–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概率</a:t>
            </a:r>
            <a:endParaRPr kumimoji="1"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4" name="文本占位符 2"/>
          <p:cNvSpPr txBox="1"/>
          <p:nvPr/>
        </p:nvSpPr>
        <p:spPr>
          <a:xfrm>
            <a:off x="1022876" y="1492093"/>
            <a:ext cx="4928079" cy="1655993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概率 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–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事件发生的可能性</a:t>
            </a:r>
            <a:endParaRPr kumimoji="0" lang="zh-CN" altLang="en-GB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6" name="文本占位符 2"/>
          <p:cNvSpPr txBox="1"/>
          <p:nvPr/>
        </p:nvSpPr>
        <p:spPr>
          <a:xfrm>
            <a:off x="1022876" y="2652361"/>
            <a:ext cx="7094310" cy="1469823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联合概率 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–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374151"/>
                </a:solidFill>
                <a:effectLst/>
                <a:uLnTx/>
                <a:uFillTx/>
                <a:latin typeface="Söhne"/>
              </a:rPr>
              <a:t>指两个或多个随机变量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Söhne"/>
              </a:rPr>
              <a:t>同时发生的概率</a:t>
            </a:r>
            <a:endParaRPr kumimoji="0" lang="zh-CN" altLang="en-GB" b="0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本占位符 2"/>
              <p:cNvSpPr txBox="1"/>
              <p:nvPr/>
            </p:nvSpPr>
            <p:spPr>
              <a:xfrm>
                <a:off x="1571988" y="2229097"/>
                <a:ext cx="3052051" cy="1246548"/>
              </a:xfrm>
              <a:prstGeom prst="rect">
                <a:avLst/>
              </a:prstGeom>
            </p:spPr>
            <p:txBody>
              <a:bodyPr/>
              <a:lstStyle>
                <a:lvl1pPr marL="0" indent="0" algn="l" rtl="0" eaLnBrk="0" fontAlgn="base" hangingPunct="0">
                  <a:lnSpc>
                    <a:spcPct val="150000"/>
                  </a:lnSpc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None/>
                  <a:defRPr sz="16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defRPr>
                </a:lvl1pPr>
                <a:lvl2pPr marL="990600" indent="-3810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b="1" kern="120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defRPr>
                </a:lvl2pPr>
                <a:lvl3pPr marL="1524000" indent="-3048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865" b="1" kern="120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defRPr>
                </a:lvl3pPr>
                <a:lvl4pPr marL="2133600" indent="-3048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6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743200" indent="-3048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6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352800" indent="-304800" algn="l" defTabSz="12192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6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962400" indent="-304800" algn="l" defTabSz="12192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6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572000" indent="-304800" algn="l" defTabSz="12192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6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181600" indent="-304800" algn="l" defTabSz="12192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6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5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zh-CN" alt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Roboto" panose="02000000000000000000" pitchFamily="2" charset="0"/>
                    <a:ea typeface="Alibaba PuHuiTi" pitchFamily="18" charset="-122"/>
                    <a:cs typeface="Alibaba PuHuiTi" pitchFamily="18" charset="-122"/>
                  </a:rPr>
                  <a:t>北京早上堵车的可能性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</m:ctrlPr>
                      </m:sSubPr>
                      <m:e>
                        <m:r>
                          <a:rPr kumimoji="0" lang="en-US" altLang="zh-CN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𝑃</m:t>
                        </m:r>
                      </m:e>
                      <m:sub>
                        <m:r>
                          <a:rPr kumimoji="0" lang="en-US" altLang="zh-CN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𝐴</m:t>
                        </m:r>
                      </m:sub>
                    </m:sSub>
                  </m:oMath>
                </a14:m>
                <a:r>
                  <a:rPr kumimoji="0" lang="zh-CN" alt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Roboto" panose="02000000000000000000" pitchFamily="2" charset="0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kumimoji="0" lang="en-US" altLang="zh-CN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Roboto" panose="02000000000000000000" pitchFamily="2" charset="0"/>
                    <a:ea typeface="Alibaba PuHuiTi" pitchFamily="18" charset="-122"/>
                    <a:cs typeface="Alibaba PuHuiTi" pitchFamily="18" charset="-122"/>
                  </a:rPr>
                  <a:t>=</a:t>
                </a:r>
                <a:r>
                  <a:rPr kumimoji="0" lang="zh-CN" alt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Roboto" panose="02000000000000000000" pitchFamily="2" charset="0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kumimoji="0" lang="en-US" altLang="zh-CN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Roboto" panose="02000000000000000000" pitchFamily="2" charset="0"/>
                    <a:ea typeface="Alibaba PuHuiTi" pitchFamily="18" charset="-122"/>
                    <a:cs typeface="Alibaba PuHuiTi" pitchFamily="18" charset="-122"/>
                  </a:rPr>
                  <a:t>0.7</a:t>
                </a:r>
                <a:endParaRPr kumimoji="0" lang="en-US" altLang="zh-CN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Roboto" panose="02000000000000000000" pitchFamily="2" charset="0"/>
                  <a:ea typeface="Alibaba PuHuiTi" pitchFamily="18" charset="-122"/>
                  <a:cs typeface="Alibaba PuHuiTi" pitchFamily="18" charset="-122"/>
                </a:endParaRPr>
              </a:p>
            </p:txBody>
          </p:sp>
        </mc:Choice>
        <mc:Fallback>
          <p:sp>
            <p:nvSpPr>
              <p:cNvPr id="7" name="文本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1988" y="2229097"/>
                <a:ext cx="3052051" cy="1246548"/>
              </a:xfrm>
              <a:prstGeom prst="rect">
                <a:avLst/>
              </a:prstGeom>
              <a:blipFill rotWithShape="1">
                <a:blip r:embed="rId1"/>
                <a:stretch>
                  <a:fillRect l="-12" t="-20" r="20" b="2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文本占位符 2"/>
              <p:cNvSpPr txBox="1"/>
              <p:nvPr/>
            </p:nvSpPr>
            <p:spPr>
              <a:xfrm>
                <a:off x="4316906" y="2229096"/>
                <a:ext cx="3142440" cy="1246548"/>
              </a:xfrm>
              <a:prstGeom prst="rect">
                <a:avLst/>
              </a:prstGeom>
            </p:spPr>
            <p:txBody>
              <a:bodyPr/>
              <a:lstStyle>
                <a:lvl1pPr marL="0" indent="0" algn="l" rtl="0" eaLnBrk="0" fontAlgn="base" hangingPunct="0">
                  <a:lnSpc>
                    <a:spcPct val="150000"/>
                  </a:lnSpc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None/>
                  <a:defRPr sz="16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defRPr>
                </a:lvl1pPr>
                <a:lvl2pPr marL="990600" indent="-3810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b="1" kern="120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defRPr>
                </a:lvl2pPr>
                <a:lvl3pPr marL="1524000" indent="-3048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865" b="1" kern="120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defRPr>
                </a:lvl3pPr>
                <a:lvl4pPr marL="2133600" indent="-3048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6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743200" indent="-3048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6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352800" indent="-304800" algn="l" defTabSz="12192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6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962400" indent="-304800" algn="l" defTabSz="12192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6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572000" indent="-304800" algn="l" defTabSz="12192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6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181600" indent="-304800" algn="l" defTabSz="12192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6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5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zh-CN" alt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Roboto" panose="02000000000000000000" pitchFamily="2" charset="0"/>
                    <a:ea typeface="Alibaba PuHuiTi" pitchFamily="18" charset="-122"/>
                    <a:cs typeface="Alibaba PuHuiTi" pitchFamily="18" charset="-122"/>
                  </a:rPr>
                  <a:t>中午堵车的可能性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</m:ctrlPr>
                      </m:sSubPr>
                      <m:e>
                        <m:r>
                          <a:rPr kumimoji="0" lang="en-US" altLang="zh-CN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𝑃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0" lang="en-US" altLang="zh-CN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B</m:t>
                        </m:r>
                      </m:sub>
                    </m:sSub>
                  </m:oMath>
                </a14:m>
                <a:r>
                  <a:rPr kumimoji="0" lang="zh-CN" alt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Roboto" panose="02000000000000000000" pitchFamily="2" charset="0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kumimoji="0" lang="en-US" altLang="zh-CN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Roboto" panose="02000000000000000000" pitchFamily="2" charset="0"/>
                    <a:ea typeface="Alibaba PuHuiTi" pitchFamily="18" charset="-122"/>
                    <a:cs typeface="Alibaba PuHuiTi" pitchFamily="18" charset="-122"/>
                  </a:rPr>
                  <a:t>=</a:t>
                </a:r>
                <a:r>
                  <a:rPr kumimoji="0" lang="zh-CN" alt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Roboto" panose="02000000000000000000" pitchFamily="2" charset="0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kumimoji="0" lang="en-US" altLang="zh-CN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Roboto" panose="02000000000000000000" pitchFamily="2" charset="0"/>
                    <a:ea typeface="Alibaba PuHuiTi" pitchFamily="18" charset="-122"/>
                    <a:cs typeface="Alibaba PuHuiTi" pitchFamily="18" charset="-122"/>
                  </a:rPr>
                  <a:t>0.3</a:t>
                </a:r>
                <a:endParaRPr kumimoji="0" lang="en-US" altLang="zh-CN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Roboto" panose="02000000000000000000" pitchFamily="2" charset="0"/>
                  <a:ea typeface="Alibaba PuHuiTi" pitchFamily="18" charset="-122"/>
                  <a:cs typeface="Alibaba PuHuiTi" pitchFamily="18" charset="-122"/>
                </a:endParaRPr>
              </a:p>
            </p:txBody>
          </p:sp>
        </mc:Choice>
        <mc:Fallback>
          <p:sp>
            <p:nvSpPr>
              <p:cNvPr id="14" name="文本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6906" y="2229096"/>
                <a:ext cx="3142440" cy="1246548"/>
              </a:xfrm>
              <a:prstGeom prst="rect">
                <a:avLst/>
              </a:prstGeom>
              <a:blipFill rotWithShape="1">
                <a:blip r:embed="rId2"/>
                <a:stretch>
                  <a:fillRect l="-6" t="-20" b="2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文本占位符 2"/>
              <p:cNvSpPr txBox="1"/>
              <p:nvPr/>
            </p:nvSpPr>
            <p:spPr>
              <a:xfrm>
                <a:off x="6945513" y="2229096"/>
                <a:ext cx="4095487" cy="1246548"/>
              </a:xfrm>
              <a:prstGeom prst="rect">
                <a:avLst/>
              </a:prstGeom>
            </p:spPr>
            <p:txBody>
              <a:bodyPr/>
              <a:lstStyle>
                <a:lvl1pPr marL="0" indent="0" algn="l" rtl="0" eaLnBrk="0" fontAlgn="base" hangingPunct="0">
                  <a:lnSpc>
                    <a:spcPct val="150000"/>
                  </a:lnSpc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None/>
                  <a:defRPr sz="16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defRPr>
                </a:lvl1pPr>
                <a:lvl2pPr marL="990600" indent="-3810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b="1" kern="120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defRPr>
                </a:lvl2pPr>
                <a:lvl3pPr marL="1524000" indent="-3048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865" b="1" kern="120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defRPr>
                </a:lvl3pPr>
                <a:lvl4pPr marL="2133600" indent="-3048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6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743200" indent="-3048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6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352800" indent="-304800" algn="l" defTabSz="12192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6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962400" indent="-304800" algn="l" defTabSz="12192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6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572000" indent="-304800" algn="l" defTabSz="12192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6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181600" indent="-304800" algn="l" defTabSz="12192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6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5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zh-CN" alt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Roboto" panose="02000000000000000000" pitchFamily="2" charset="0"/>
                    <a:ea typeface="Alibaba PuHuiTi" pitchFamily="18" charset="-122"/>
                    <a:cs typeface="Alibaba PuHuiTi" pitchFamily="18" charset="-122"/>
                  </a:rPr>
                  <a:t>晚上堵车的可能性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</m:ctrlPr>
                      </m:sSubPr>
                      <m:e>
                        <m:r>
                          <a:rPr kumimoji="0" lang="en-US" altLang="zh-CN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𝑃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0" lang="en-US" altLang="zh-CN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C</m:t>
                        </m:r>
                      </m:sub>
                    </m:sSub>
                  </m:oMath>
                </a14:m>
                <a:r>
                  <a:rPr kumimoji="0" lang="zh-CN" alt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Roboto" panose="02000000000000000000" pitchFamily="2" charset="0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kumimoji="0" lang="en-US" altLang="zh-CN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Roboto" panose="02000000000000000000" pitchFamily="2" charset="0"/>
                    <a:ea typeface="Alibaba PuHuiTi" pitchFamily="18" charset="-122"/>
                    <a:cs typeface="Alibaba PuHuiTi" pitchFamily="18" charset="-122"/>
                  </a:rPr>
                  <a:t>=</a:t>
                </a:r>
                <a:r>
                  <a:rPr kumimoji="0" lang="zh-CN" alt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Roboto" panose="02000000000000000000" pitchFamily="2" charset="0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kumimoji="0" lang="en-US" altLang="zh-CN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Roboto" panose="02000000000000000000" pitchFamily="2" charset="0"/>
                    <a:ea typeface="Alibaba PuHuiTi" pitchFamily="18" charset="-122"/>
                    <a:cs typeface="Alibaba PuHuiTi" pitchFamily="18" charset="-122"/>
                  </a:rPr>
                  <a:t>0.4</a:t>
                </a:r>
                <a:endParaRPr kumimoji="0" lang="en-US" altLang="zh-CN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Roboto" panose="02000000000000000000" pitchFamily="2" charset="0"/>
                  <a:ea typeface="Alibaba PuHuiTi" pitchFamily="18" charset="-122"/>
                  <a:cs typeface="Alibaba PuHuiTi" pitchFamily="18" charset="-122"/>
                </a:endParaRPr>
              </a:p>
            </p:txBody>
          </p:sp>
        </mc:Choice>
        <mc:Fallback>
          <p:sp>
            <p:nvSpPr>
              <p:cNvPr id="15" name="文本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5513" y="2229096"/>
                <a:ext cx="4095487" cy="1246548"/>
              </a:xfrm>
              <a:prstGeom prst="rect">
                <a:avLst/>
              </a:prstGeom>
              <a:blipFill rotWithShape="1">
                <a:blip r:embed="rId3"/>
                <a:stretch>
                  <a:fillRect l="-13" t="-20" r="6" b="2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文本框 16"/>
          <p:cNvSpPr txBox="1"/>
          <p:nvPr/>
        </p:nvSpPr>
        <p:spPr>
          <a:xfrm>
            <a:off x="1589408" y="1979554"/>
            <a:ext cx="845703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联合概率和条件概率是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概率论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中的基本概念，它们用于描述随机变量之间的关系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文本占位符 2"/>
              <p:cNvSpPr txBox="1"/>
              <p:nvPr/>
            </p:nvSpPr>
            <p:spPr>
              <a:xfrm>
                <a:off x="1688602" y="3242307"/>
                <a:ext cx="6231940" cy="435376"/>
              </a:xfrm>
              <a:prstGeom prst="rect">
                <a:avLst/>
              </a:prstGeom>
            </p:spPr>
            <p:txBody>
              <a:bodyPr/>
              <a:lstStyle>
                <a:lvl1pPr marL="0" indent="0" algn="l" rtl="0" eaLnBrk="0" fontAlgn="base" hangingPunct="0">
                  <a:lnSpc>
                    <a:spcPct val="150000"/>
                  </a:lnSpc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None/>
                  <a:defRPr sz="16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defRPr>
                </a:lvl1pPr>
                <a:lvl2pPr marL="990600" indent="-3810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b="1" kern="120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defRPr>
                </a:lvl2pPr>
                <a:lvl3pPr marL="1524000" indent="-3048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865" b="1" kern="120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defRPr>
                </a:lvl3pPr>
                <a:lvl4pPr marL="2133600" indent="-3048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6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743200" indent="-3048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6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352800" indent="-304800" algn="l" defTabSz="12192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6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962400" indent="-304800" algn="l" defTabSz="12192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6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572000" indent="-304800" algn="l" defTabSz="12192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6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181600" indent="-304800" algn="l" defTabSz="12192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6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5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zh-CN" alt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Roboto" panose="02000000000000000000" pitchFamily="2" charset="0"/>
                    <a:ea typeface="Alibaba PuHuiTi" pitchFamily="18" charset="-122"/>
                    <a:cs typeface="Alibaba PuHuiTi" pitchFamily="18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</m:ctrlPr>
                      </m:sSubPr>
                      <m:e>
                        <m:r>
                          <a:rPr kumimoji="0" lang="en-US" altLang="zh-CN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𝑃</m:t>
                        </m:r>
                      </m:e>
                      <m:sub>
                        <m:r>
                          <a:rPr kumimoji="0" lang="en-US" altLang="zh-CN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𝐴</m:t>
                        </m:r>
                      </m:sub>
                    </m:sSub>
                  </m:oMath>
                </a14:m>
                <a:r>
                  <a:rPr kumimoji="0" lang="zh-CN" alt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Roboto" panose="02000000000000000000" pitchFamily="2" charset="0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kumimoji="0" lang="en-US" altLang="zh-CN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Roboto" panose="02000000000000000000" pitchFamily="2" charset="0"/>
                    <a:ea typeface="Alibaba PuHuiTi" pitchFamily="18" charset="-122"/>
                    <a:cs typeface="Alibaba PuHuiTi" pitchFamily="18" charset="-122"/>
                  </a:rPr>
                  <a:t>=</a:t>
                </a:r>
                <a:r>
                  <a:rPr kumimoji="0" lang="zh-CN" alt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Roboto" panose="02000000000000000000" pitchFamily="2" charset="0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kumimoji="0" lang="en-US" altLang="zh-CN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Roboto" panose="02000000000000000000" pitchFamily="2" charset="0"/>
                    <a:ea typeface="Alibaba PuHuiTi" pitchFamily="18" charset="-122"/>
                    <a:cs typeface="Alibaba PuHuiTi" pitchFamily="18" charset="-122"/>
                  </a:rPr>
                  <a:t>0.7</a:t>
                </a:r>
                <a:r>
                  <a:rPr kumimoji="0" lang="zh-CN" alt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Roboto" panose="02000000000000000000" pitchFamily="2" charset="0"/>
                    <a:ea typeface="Alibaba PuHuiTi" pitchFamily="18" charset="-122"/>
                    <a:cs typeface="Alibaba PuHuiTi" pitchFamily="18" charset="-122"/>
                  </a:rPr>
                  <a:t>  周</a:t>
                </a:r>
                <a:r>
                  <a:rPr kumimoji="0" lang="en-US" altLang="zh-CN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Roboto" panose="02000000000000000000" pitchFamily="2" charset="0"/>
                    <a:ea typeface="Alibaba PuHuiTi" pitchFamily="18" charset="-122"/>
                    <a:cs typeface="Alibaba PuHuiTi" pitchFamily="18" charset="-122"/>
                  </a:rPr>
                  <a:t>1</a:t>
                </a:r>
                <a:r>
                  <a:rPr kumimoji="0" lang="zh-CN" alt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Roboto" panose="02000000000000000000" pitchFamily="2" charset="0"/>
                    <a:ea typeface="Alibaba PuHuiTi" pitchFamily="18" charset="-122"/>
                    <a:cs typeface="Alibaba PuHuiTi" pitchFamily="18" charset="-122"/>
                  </a:rPr>
                  <a:t>早上 周</a:t>
                </a:r>
                <a:r>
                  <a:rPr kumimoji="0" lang="en-US" altLang="zh-CN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Roboto" panose="02000000000000000000" pitchFamily="2" charset="0"/>
                    <a:ea typeface="Alibaba PuHuiTi" pitchFamily="18" charset="-122"/>
                    <a:cs typeface="Alibaba PuHuiTi" pitchFamily="18" charset="-122"/>
                  </a:rPr>
                  <a:t>2</a:t>
                </a:r>
                <a:r>
                  <a:rPr kumimoji="0" lang="zh-CN" alt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Roboto" panose="02000000000000000000" pitchFamily="2" charset="0"/>
                    <a:ea typeface="Alibaba PuHuiTi" pitchFamily="18" charset="-122"/>
                    <a:cs typeface="Alibaba PuHuiTi" pitchFamily="18" charset="-122"/>
                  </a:rPr>
                  <a:t>早上同时堵车的概率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</m:ctrlPr>
                      </m:sSubPr>
                      <m:e>
                        <m:r>
                          <a:rPr kumimoji="0" lang="en-US" altLang="zh-CN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𝑃</m:t>
                        </m:r>
                      </m:e>
                      <m:sub>
                        <m:r>
                          <a:rPr kumimoji="0" lang="en-US" altLang="zh-CN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𝐴</m:t>
                        </m:r>
                      </m:sub>
                    </m:sSub>
                  </m:oMath>
                </a14:m>
                <a:r>
                  <a:rPr kumimoji="0" lang="zh-CN" alt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Roboto" panose="02000000000000000000" pitchFamily="2" charset="0"/>
                    <a:ea typeface="Alibaba PuHuiTi" pitchFamily="18" charset="-122"/>
                    <a:cs typeface="Alibaba PuHuiTi" pitchFamily="18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</m:ctrlPr>
                      </m:sSubPr>
                      <m:e>
                        <m:r>
                          <a:rPr kumimoji="0" lang="en-US" altLang="zh-CN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𝑃</m:t>
                        </m:r>
                      </m:e>
                      <m:sub>
                        <m:r>
                          <a:rPr kumimoji="0" lang="en-US" altLang="zh-CN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𝐵</m:t>
                        </m:r>
                      </m:sub>
                    </m:sSub>
                  </m:oMath>
                </a14:m>
                <a:r>
                  <a:rPr kumimoji="0" lang="zh-CN" alt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Roboto" panose="02000000000000000000" pitchFamily="2" charset="0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kumimoji="0" lang="en-US" altLang="zh-CN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Roboto" panose="02000000000000000000" pitchFamily="2" charset="0"/>
                    <a:ea typeface="Alibaba PuHuiTi" pitchFamily="18" charset="-122"/>
                    <a:cs typeface="Alibaba PuHuiTi" pitchFamily="18" charset="-122"/>
                  </a:rPr>
                  <a:t>=</a:t>
                </a:r>
                <a:r>
                  <a:rPr kumimoji="0" lang="zh-CN" alt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Roboto" panose="02000000000000000000" pitchFamily="2" charset="0"/>
                    <a:ea typeface="Alibaba PuHuiTi" pitchFamily="18" charset="-122"/>
                    <a:cs typeface="Alibaba PuHuiTi" pitchFamily="18" charset="-122"/>
                  </a:rPr>
                  <a:t>  </a:t>
                </a:r>
                <a:r>
                  <a:rPr kumimoji="0" lang="en-US" altLang="zh-CN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Roboto" panose="02000000000000000000" pitchFamily="2" charset="0"/>
                    <a:ea typeface="Alibaba PuHuiTi" pitchFamily="18" charset="-122"/>
                    <a:cs typeface="Alibaba PuHuiTi" pitchFamily="18" charset="-122"/>
                  </a:rPr>
                  <a:t>0.7</a:t>
                </a:r>
                <a:r>
                  <a:rPr kumimoji="0" lang="zh-CN" alt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Roboto" panose="02000000000000000000" pitchFamily="2" charset="0"/>
                    <a:ea typeface="Alibaba PuHuiTi" pitchFamily="18" charset="-122"/>
                    <a:cs typeface="Alibaba PuHuiTi" pitchFamily="18" charset="-122"/>
                  </a:rPr>
                  <a:t>*</a:t>
                </a:r>
                <a:r>
                  <a:rPr kumimoji="0" lang="en-US" altLang="zh-CN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Roboto" panose="02000000000000000000" pitchFamily="2" charset="0"/>
                    <a:ea typeface="Alibaba PuHuiTi" pitchFamily="18" charset="-122"/>
                    <a:cs typeface="Alibaba PuHuiTi" pitchFamily="18" charset="-122"/>
                  </a:rPr>
                  <a:t>0.7</a:t>
                </a:r>
                <a:r>
                  <a:rPr kumimoji="0" lang="zh-CN" alt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Roboto" panose="02000000000000000000" pitchFamily="2" charset="0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kumimoji="0" lang="en-US" altLang="zh-CN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Roboto" panose="02000000000000000000" pitchFamily="2" charset="0"/>
                    <a:ea typeface="Alibaba PuHuiTi" pitchFamily="18" charset="-122"/>
                    <a:cs typeface="Alibaba PuHuiTi" pitchFamily="18" charset="-122"/>
                  </a:rPr>
                  <a:t>=</a:t>
                </a:r>
                <a:r>
                  <a:rPr kumimoji="0" lang="zh-CN" alt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Roboto" panose="02000000000000000000" pitchFamily="2" charset="0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kumimoji="0" lang="en-US" altLang="zh-CN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Roboto" panose="02000000000000000000" pitchFamily="2" charset="0"/>
                    <a:ea typeface="Alibaba PuHuiTi" pitchFamily="18" charset="-122"/>
                    <a:cs typeface="Alibaba PuHuiTi" pitchFamily="18" charset="-122"/>
                  </a:rPr>
                  <a:t>0.49</a:t>
                </a:r>
                <a:r>
                  <a:rPr kumimoji="0" lang="zh-CN" alt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Roboto" panose="02000000000000000000" pitchFamily="2" charset="0"/>
                    <a:ea typeface="Alibaba PuHuiTi" pitchFamily="18" charset="-122"/>
                    <a:cs typeface="Alibaba PuHuiTi" pitchFamily="18" charset="-122"/>
                  </a:rPr>
                  <a:t> </a:t>
                </a:r>
                <a:endParaRPr kumimoji="0" lang="en-US" altLang="zh-CN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Roboto" panose="02000000000000000000" pitchFamily="2" charset="0"/>
                  <a:ea typeface="Alibaba PuHuiTi" pitchFamily="18" charset="-122"/>
                  <a:cs typeface="Alibaba PuHuiTi" pitchFamily="18" charset="-122"/>
                </a:endParaRPr>
              </a:p>
            </p:txBody>
          </p:sp>
        </mc:Choice>
        <mc:Fallback>
          <p:sp>
            <p:nvSpPr>
              <p:cNvPr id="18" name="文本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8602" y="3242307"/>
                <a:ext cx="6231940" cy="435376"/>
              </a:xfrm>
              <a:prstGeom prst="rect">
                <a:avLst/>
              </a:prstGeom>
              <a:blipFill rotWithShape="1">
                <a:blip r:embed="rId4"/>
                <a:stretch>
                  <a:fillRect l="-2" t="-145" r="3" b="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文本占位符 2"/>
          <p:cNvSpPr txBox="1"/>
          <p:nvPr/>
        </p:nvSpPr>
        <p:spPr>
          <a:xfrm>
            <a:off x="1002997" y="3794914"/>
            <a:ext cx="8599240" cy="1469823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条件概率 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–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Open Sans" panose="020B0606030504020204" pitchFamily="34" charset="0"/>
              </a:rPr>
              <a:t>表示事件</a:t>
            </a:r>
            <a:r>
              <a:rPr kumimoji="0" lang="en-GB" altLang="zh-CN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Open Sans" panose="020B0606030504020204" pitchFamily="34" charset="0"/>
              </a:rPr>
              <a:t>A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Open Sans" panose="020B0606030504020204" pitchFamily="34" charset="0"/>
              </a:rPr>
              <a:t>在另外一个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Open Sans" panose="020B0606030504020204" pitchFamily="34" charset="0"/>
              </a:rPr>
              <a:t>事件</a:t>
            </a:r>
            <a:r>
              <a:rPr kumimoji="0" lang="en-GB" altLang="zh-CN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Open Sans" panose="020B0606030504020204" pitchFamily="34" charset="0"/>
              </a:rPr>
              <a:t>B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Open Sans" panose="020B0606030504020204" pitchFamily="34" charset="0"/>
              </a:rPr>
              <a:t>已经发生条件下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Open Sans" panose="020B0606030504020204" pitchFamily="34" charset="0"/>
              </a:rPr>
              <a:t>的发生概率，</a:t>
            </a:r>
            <a:r>
              <a:rPr kumimoji="0" lang="en-GB" altLang="zh-CN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Open Sans" panose="020B0606030504020204" pitchFamily="34" charset="0"/>
              </a:rPr>
              <a:t>P(</a:t>
            </a:r>
            <a:r>
              <a:rPr kumimoji="0" lang="en-GB" altLang="zh-CN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Open Sans" panose="020B0606030504020204" pitchFamily="34" charset="0"/>
              </a:rPr>
              <a:t>a|b</a:t>
            </a:r>
            <a:r>
              <a:rPr kumimoji="0" lang="en-GB" altLang="zh-CN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Open Sans" panose="020B0606030504020204" pitchFamily="34" charset="0"/>
              </a:rPr>
              <a:t>)</a:t>
            </a:r>
            <a:endParaRPr kumimoji="0" lang="zh-CN" altLang="en-GB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文本占位符 2"/>
              <p:cNvSpPr txBox="1"/>
              <p:nvPr/>
            </p:nvSpPr>
            <p:spPr>
              <a:xfrm>
                <a:off x="1668723" y="4333635"/>
                <a:ext cx="7006354" cy="1246548"/>
              </a:xfrm>
              <a:prstGeom prst="rect">
                <a:avLst/>
              </a:prstGeom>
            </p:spPr>
            <p:txBody>
              <a:bodyPr/>
              <a:lstStyle>
                <a:lvl1pPr marL="0" indent="0" algn="l" rtl="0" eaLnBrk="0" fontAlgn="base" hangingPunct="0">
                  <a:lnSpc>
                    <a:spcPct val="150000"/>
                  </a:lnSpc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None/>
                  <a:defRPr sz="16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defRPr>
                </a:lvl1pPr>
                <a:lvl2pPr marL="990600" indent="-3810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b="1" kern="120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defRPr>
                </a:lvl2pPr>
                <a:lvl3pPr marL="1524000" indent="-3048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865" b="1" kern="120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defRPr>
                </a:lvl3pPr>
                <a:lvl4pPr marL="2133600" indent="-3048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6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743200" indent="-3048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6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352800" indent="-304800" algn="l" defTabSz="12192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6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962400" indent="-304800" algn="l" defTabSz="12192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6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572000" indent="-304800" algn="l" defTabSz="12192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6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181600" indent="-304800" algn="l" defTabSz="12192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6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5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zh-CN" alt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Roboto" panose="02000000000000000000" pitchFamily="2" charset="0"/>
                    <a:ea typeface="Alibaba PuHuiTi" pitchFamily="18" charset="-122"/>
                    <a:cs typeface="Alibaba PuHuiTi" pitchFamily="18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</m:ctrlPr>
                      </m:sSubPr>
                      <m:e>
                        <m:r>
                          <a:rPr kumimoji="0" lang="en-US" altLang="zh-CN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𝑃</m:t>
                        </m:r>
                      </m:e>
                      <m:sub>
                        <m:r>
                          <a:rPr kumimoji="0" lang="en-US" altLang="zh-CN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𝐴</m:t>
                        </m:r>
                      </m:sub>
                    </m:sSub>
                  </m:oMath>
                </a14:m>
                <a:r>
                  <a:rPr kumimoji="0" lang="zh-CN" alt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Roboto" panose="02000000000000000000" pitchFamily="2" charset="0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kumimoji="0" lang="en-US" altLang="zh-CN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Roboto" panose="02000000000000000000" pitchFamily="2" charset="0"/>
                    <a:ea typeface="Alibaba PuHuiTi" pitchFamily="18" charset="-122"/>
                    <a:cs typeface="Alibaba PuHuiTi" pitchFamily="18" charset="-122"/>
                  </a:rPr>
                  <a:t>=</a:t>
                </a:r>
                <a:r>
                  <a:rPr kumimoji="0" lang="zh-CN" alt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Roboto" panose="02000000000000000000" pitchFamily="2" charset="0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kumimoji="0" lang="en-US" altLang="zh-CN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Roboto" panose="02000000000000000000" pitchFamily="2" charset="0"/>
                    <a:ea typeface="Alibaba PuHuiTi" pitchFamily="18" charset="-122"/>
                    <a:cs typeface="Alibaba PuHuiTi" pitchFamily="18" charset="-122"/>
                  </a:rPr>
                  <a:t>0.7</a:t>
                </a:r>
                <a:r>
                  <a:rPr kumimoji="0" lang="zh-CN" alt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Roboto" panose="02000000000000000000" pitchFamily="2" charset="0"/>
                    <a:ea typeface="Alibaba PuHuiTi" pitchFamily="18" charset="-122"/>
                    <a:cs typeface="Alibaba PuHuiTi" pitchFamily="18" charset="-122"/>
                  </a:rPr>
                  <a:t>  周</a:t>
                </a:r>
                <a:r>
                  <a:rPr kumimoji="0" lang="en-US" altLang="zh-CN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Roboto" panose="02000000000000000000" pitchFamily="2" charset="0"/>
                    <a:ea typeface="Alibaba PuHuiTi" pitchFamily="18" charset="-122"/>
                    <a:cs typeface="Alibaba PuHuiTi" pitchFamily="18" charset="-122"/>
                  </a:rPr>
                  <a:t>1</a:t>
                </a:r>
                <a:r>
                  <a:rPr kumimoji="0" lang="zh-CN" alt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Roboto" panose="02000000000000000000" pitchFamily="2" charset="0"/>
                    <a:ea typeface="Alibaba PuHuiTi" pitchFamily="18" charset="-122"/>
                    <a:cs typeface="Alibaba PuHuiTi" pitchFamily="18" charset="-122"/>
                  </a:rPr>
                  <a:t>早上 堵车的情况下，中午再堵车的概率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</m:ctrlPr>
                      </m:sSubPr>
                      <m:e>
                        <m:r>
                          <a:rPr kumimoji="0" lang="en-US" altLang="zh-CN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𝑃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0" lang="en-US" altLang="zh-CN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B</m:t>
                        </m:r>
                        <m:r>
                          <a:rPr kumimoji="0" lang="en-US" altLang="zh-CN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|</m:t>
                        </m:r>
                        <m:r>
                          <a:rPr kumimoji="0" lang="en-US" altLang="zh-CN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𝐴</m:t>
                        </m:r>
                      </m:sub>
                    </m:sSub>
                  </m:oMath>
                </a14:m>
                <a:r>
                  <a:rPr kumimoji="0" lang="zh-CN" alt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Roboto" panose="02000000000000000000" pitchFamily="2" charset="0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kumimoji="0" lang="en-US" altLang="zh-CN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Roboto" panose="02000000000000000000" pitchFamily="2" charset="0"/>
                    <a:ea typeface="Alibaba PuHuiTi" pitchFamily="18" charset="-122"/>
                    <a:cs typeface="Alibaba PuHuiTi" pitchFamily="18" charset="-122"/>
                  </a:rPr>
                  <a:t>=</a:t>
                </a:r>
                <a:r>
                  <a:rPr kumimoji="0" lang="zh-CN" alt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Roboto" panose="02000000000000000000" pitchFamily="2" charset="0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kumimoji="0" lang="en-US" altLang="zh-CN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Roboto" panose="02000000000000000000" pitchFamily="2" charset="0"/>
                    <a:ea typeface="Alibaba PuHuiTi" pitchFamily="18" charset="-122"/>
                    <a:cs typeface="Alibaba PuHuiTi" pitchFamily="18" charset="-122"/>
                  </a:rPr>
                  <a:t>0.7</a:t>
                </a:r>
                <a:r>
                  <a:rPr kumimoji="0" lang="zh-CN" alt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Roboto" panose="02000000000000000000" pitchFamily="2" charset="0"/>
                    <a:ea typeface="Alibaba PuHuiTi" pitchFamily="18" charset="-122"/>
                    <a:cs typeface="Alibaba PuHuiTi" pitchFamily="18" charset="-122"/>
                  </a:rPr>
                  <a:t> * </a:t>
                </a:r>
                <a:r>
                  <a:rPr kumimoji="0" lang="en-US" altLang="zh-CN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Roboto" panose="02000000000000000000" pitchFamily="2" charset="0"/>
                    <a:ea typeface="Alibaba PuHuiTi" pitchFamily="18" charset="-122"/>
                    <a:cs typeface="Alibaba PuHuiTi" pitchFamily="18" charset="-122"/>
                  </a:rPr>
                  <a:t>0.3</a:t>
                </a:r>
                <a:r>
                  <a:rPr kumimoji="0" lang="zh-CN" alt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Roboto" panose="02000000000000000000" pitchFamily="2" charset="0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kumimoji="0" lang="en-US" altLang="zh-CN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Roboto" panose="02000000000000000000" pitchFamily="2" charset="0"/>
                    <a:ea typeface="Alibaba PuHuiTi" pitchFamily="18" charset="-122"/>
                    <a:cs typeface="Alibaba PuHuiTi" pitchFamily="18" charset="-122"/>
                  </a:rPr>
                  <a:t>=</a:t>
                </a:r>
                <a:r>
                  <a:rPr kumimoji="0" lang="zh-CN" alt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Roboto" panose="02000000000000000000" pitchFamily="2" charset="0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kumimoji="0" lang="en-US" altLang="zh-CN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Roboto" panose="02000000000000000000" pitchFamily="2" charset="0"/>
                    <a:ea typeface="Alibaba PuHuiTi" pitchFamily="18" charset="-122"/>
                    <a:cs typeface="Alibaba PuHuiTi" pitchFamily="18" charset="-122"/>
                  </a:rPr>
                  <a:t>0.21</a:t>
                </a:r>
                <a:r>
                  <a:rPr kumimoji="0" lang="zh-CN" alt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Roboto" panose="02000000000000000000" pitchFamily="2" charset="0"/>
                    <a:ea typeface="Alibaba PuHuiTi" pitchFamily="18" charset="-122"/>
                    <a:cs typeface="Alibaba PuHuiTi" pitchFamily="18" charset="-122"/>
                  </a:rPr>
                  <a:t>  </a:t>
                </a:r>
                <a:endParaRPr kumimoji="0" lang="en-US" altLang="zh-CN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Roboto" panose="02000000000000000000" pitchFamily="2" charset="0"/>
                  <a:ea typeface="Alibaba PuHuiTi" pitchFamily="18" charset="-122"/>
                  <a:cs typeface="Alibaba PuHuiTi" pitchFamily="18" charset="-122"/>
                </a:endParaRPr>
              </a:p>
            </p:txBody>
          </p:sp>
        </mc:Choice>
        <mc:Fallback>
          <p:sp>
            <p:nvSpPr>
              <p:cNvPr id="23" name="文本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8723" y="4333635"/>
                <a:ext cx="7006354" cy="1246548"/>
              </a:xfrm>
              <a:prstGeom prst="rect">
                <a:avLst/>
              </a:prstGeom>
              <a:blipFill rotWithShape="1">
                <a:blip r:embed="rId5"/>
                <a:stretch>
                  <a:fillRect l="-8" t="-32" r="5" b="3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10879" y="839979"/>
            <a:ext cx="6459803" cy="517190"/>
          </a:xfrm>
        </p:spPr>
        <p:txBody>
          <a:bodyPr/>
          <a:lstStyle/>
          <a:p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案例 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–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电信客户流失预测 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–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3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模型训练与评测</a:t>
            </a:r>
            <a:endParaRPr kumimoji="1"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5" name="TextBox 3"/>
          <p:cNvSpPr txBox="1"/>
          <p:nvPr/>
        </p:nvSpPr>
        <p:spPr>
          <a:xfrm>
            <a:off x="935357" y="1476438"/>
            <a:ext cx="5318592" cy="4893647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GB" altLang="zh-CN" sz="1200" dirty="0">
                <a:solidFill>
                  <a:srgbClr val="0033B3"/>
                </a:solidFill>
              </a:rPr>
              <a:t>from </a:t>
            </a:r>
            <a:r>
              <a:rPr lang="en-GB" altLang="zh-CN" sz="1200" dirty="0" err="1"/>
              <a:t>sklearn.model_selection</a:t>
            </a:r>
            <a:r>
              <a:rPr lang="en-GB" altLang="zh-CN" sz="1200" dirty="0"/>
              <a:t> </a:t>
            </a:r>
            <a:r>
              <a:rPr lang="en-GB" altLang="zh-CN" sz="1200" dirty="0">
                <a:solidFill>
                  <a:srgbClr val="0033B3"/>
                </a:solidFill>
              </a:rPr>
              <a:t>import </a:t>
            </a:r>
            <a:r>
              <a:rPr lang="en-GB" altLang="zh-CN" sz="1200" dirty="0" err="1"/>
              <a:t>train_test_split</a:t>
            </a:r>
            <a:br>
              <a:rPr lang="en-GB" altLang="zh-CN" sz="1200" dirty="0"/>
            </a:br>
            <a:r>
              <a:rPr lang="en-GB" altLang="zh-CN" sz="1200" dirty="0">
                <a:solidFill>
                  <a:srgbClr val="0033B3"/>
                </a:solidFill>
              </a:rPr>
              <a:t>from </a:t>
            </a:r>
            <a:r>
              <a:rPr lang="en-GB" altLang="zh-CN" sz="1200" dirty="0" err="1"/>
              <a:t>sklearn.linear_model</a:t>
            </a:r>
            <a:r>
              <a:rPr lang="en-GB" altLang="zh-CN" sz="1200" dirty="0"/>
              <a:t> </a:t>
            </a:r>
            <a:r>
              <a:rPr lang="en-GB" altLang="zh-CN" sz="1200" dirty="0">
                <a:solidFill>
                  <a:srgbClr val="0033B3"/>
                </a:solidFill>
              </a:rPr>
              <a:t>import </a:t>
            </a:r>
            <a:r>
              <a:rPr lang="en-GB" altLang="zh-CN" sz="1200" dirty="0" err="1"/>
              <a:t>LogisticRegression</a:t>
            </a:r>
            <a:br>
              <a:rPr lang="en-GB" altLang="zh-CN" sz="1200" dirty="0"/>
            </a:br>
            <a:r>
              <a:rPr lang="en-GB" altLang="zh-CN" sz="1200" dirty="0">
                <a:solidFill>
                  <a:srgbClr val="0033B3"/>
                </a:solidFill>
              </a:rPr>
              <a:t>from </a:t>
            </a:r>
            <a:r>
              <a:rPr lang="en-GB" altLang="zh-CN" sz="1200" dirty="0" err="1"/>
              <a:t>sklearn.metrics</a:t>
            </a:r>
            <a:r>
              <a:rPr lang="en-GB" altLang="zh-CN" sz="1200" dirty="0"/>
              <a:t> </a:t>
            </a:r>
            <a:r>
              <a:rPr lang="en-GB" altLang="zh-CN" sz="1200" dirty="0">
                <a:solidFill>
                  <a:srgbClr val="0033B3"/>
                </a:solidFill>
              </a:rPr>
              <a:t>import </a:t>
            </a:r>
            <a:r>
              <a:rPr lang="en-GB" altLang="zh-CN" sz="1200" dirty="0" err="1"/>
              <a:t>accuracy_score</a:t>
            </a:r>
            <a:r>
              <a:rPr lang="en-GB" altLang="zh-CN" sz="1200" dirty="0"/>
              <a:t>, </a:t>
            </a:r>
            <a:r>
              <a:rPr lang="en-GB" altLang="zh-CN" sz="1200" dirty="0" err="1"/>
              <a:t>roc_auc_score</a:t>
            </a:r>
            <a:endParaRPr lang="en-GB" altLang="zh-CN" sz="1200" dirty="0"/>
          </a:p>
          <a:p>
            <a:pPr>
              <a:defRPr/>
            </a:pPr>
            <a:br>
              <a:rPr lang="en-GB" altLang="zh-CN" sz="1200" dirty="0"/>
            </a:br>
            <a:r>
              <a:rPr lang="en-GB" altLang="zh-CN" sz="1200" dirty="0">
                <a:solidFill>
                  <a:srgbClr val="0033B3"/>
                </a:solidFill>
              </a:rPr>
              <a:t>def </a:t>
            </a:r>
            <a:r>
              <a:rPr lang="en-GB" altLang="zh-CN" sz="1200" dirty="0">
                <a:solidFill>
                  <a:srgbClr val="00627A"/>
                </a:solidFill>
              </a:rPr>
              <a:t>dm03_</a:t>
            </a:r>
            <a:r>
              <a:rPr lang="zh-CN" altLang="en-US" sz="1200" dirty="0">
                <a:solidFill>
                  <a:srgbClr val="00627A"/>
                </a:solidFill>
              </a:rPr>
              <a:t>模型训练和评测</a:t>
            </a:r>
            <a:r>
              <a:rPr lang="en-US" altLang="zh-CN" sz="1200" dirty="0"/>
              <a:t>():</a:t>
            </a:r>
            <a:br>
              <a:rPr lang="en-US" altLang="zh-CN" sz="1200" dirty="0"/>
            </a:br>
            <a:r>
              <a:rPr lang="en-US" altLang="zh-CN" sz="1200" dirty="0"/>
              <a:t>    </a:t>
            </a:r>
            <a:r>
              <a:rPr lang="en-US" altLang="zh-CN" sz="1200" i="1" dirty="0">
                <a:solidFill>
                  <a:srgbClr val="8C8C8C"/>
                </a:solidFill>
              </a:rPr>
              <a:t># 1 </a:t>
            </a:r>
            <a:r>
              <a:rPr lang="zh-CN" altLang="en-US" sz="1200" i="1" dirty="0">
                <a:solidFill>
                  <a:srgbClr val="8C8C8C"/>
                </a:solidFill>
              </a:rPr>
              <a:t>数据基本处理</a:t>
            </a:r>
            <a:br>
              <a:rPr lang="zh-CN" altLang="en-US" sz="1200" i="1" dirty="0">
                <a:solidFill>
                  <a:srgbClr val="8C8C8C"/>
                </a:solidFill>
              </a:rPr>
            </a:br>
            <a:r>
              <a:rPr lang="zh-CN" altLang="en-US" sz="1200" i="1" dirty="0">
                <a:solidFill>
                  <a:srgbClr val="8C8C8C"/>
                </a:solidFill>
              </a:rPr>
              <a:t>    </a:t>
            </a:r>
            <a:r>
              <a:rPr lang="en-GB" altLang="zh-CN" sz="1200" dirty="0" err="1"/>
              <a:t>churn_pd</a:t>
            </a:r>
            <a:r>
              <a:rPr lang="en-GB" altLang="zh-CN" sz="1200" dirty="0"/>
              <a:t> = </a:t>
            </a:r>
            <a:r>
              <a:rPr lang="en-GB" altLang="zh-CN" sz="1200" dirty="0" err="1"/>
              <a:t>pd.read_csv</a:t>
            </a:r>
            <a:r>
              <a:rPr lang="en-GB" altLang="zh-CN" sz="1200" dirty="0"/>
              <a:t>(</a:t>
            </a:r>
            <a:r>
              <a:rPr lang="en-GB" altLang="zh-CN" sz="1200" dirty="0">
                <a:solidFill>
                  <a:srgbClr val="067D17"/>
                </a:solidFill>
              </a:rPr>
              <a:t>'./data/</a:t>
            </a:r>
            <a:r>
              <a:rPr lang="en-GB" altLang="zh-CN" sz="1200" dirty="0" err="1">
                <a:solidFill>
                  <a:srgbClr val="067D17"/>
                </a:solidFill>
              </a:rPr>
              <a:t>churn.csv</a:t>
            </a:r>
            <a:r>
              <a:rPr lang="en-GB" altLang="zh-CN" sz="1200" dirty="0">
                <a:solidFill>
                  <a:srgbClr val="067D17"/>
                </a:solidFill>
              </a:rPr>
              <a:t>'</a:t>
            </a:r>
            <a:r>
              <a:rPr lang="en-GB" altLang="zh-CN" sz="1200" dirty="0"/>
              <a:t>)</a:t>
            </a:r>
            <a:br>
              <a:rPr lang="en-GB" altLang="zh-CN" sz="1200" dirty="0"/>
            </a:br>
            <a:r>
              <a:rPr lang="en-GB" altLang="zh-CN" sz="1200" dirty="0"/>
              <a:t>    </a:t>
            </a:r>
            <a:r>
              <a:rPr lang="en-GB" altLang="zh-CN" sz="1200" i="1" dirty="0">
                <a:solidFill>
                  <a:srgbClr val="8C8C8C"/>
                </a:solidFill>
              </a:rPr>
              <a:t># 1-1 </a:t>
            </a:r>
            <a:r>
              <a:rPr lang="zh-CN" altLang="en-US" sz="1200" i="1" dirty="0">
                <a:solidFill>
                  <a:srgbClr val="8C8C8C"/>
                </a:solidFill>
              </a:rPr>
              <a:t>处理类别型的数据 类别型数据做</a:t>
            </a:r>
            <a:r>
              <a:rPr lang="en-GB" altLang="zh-CN" sz="1200" i="1" dirty="0">
                <a:solidFill>
                  <a:srgbClr val="8C8C8C"/>
                </a:solidFill>
              </a:rPr>
              <a:t>one-hot</a:t>
            </a:r>
            <a:r>
              <a:rPr lang="zh-CN" altLang="en-US" sz="1200" i="1" dirty="0">
                <a:solidFill>
                  <a:srgbClr val="8C8C8C"/>
                </a:solidFill>
              </a:rPr>
              <a:t>编码</a:t>
            </a:r>
            <a:br>
              <a:rPr lang="zh-CN" altLang="en-US" sz="1200" i="1" dirty="0">
                <a:solidFill>
                  <a:srgbClr val="8C8C8C"/>
                </a:solidFill>
              </a:rPr>
            </a:br>
            <a:r>
              <a:rPr lang="zh-CN" altLang="en-US" sz="1200" i="1" dirty="0">
                <a:solidFill>
                  <a:srgbClr val="8C8C8C"/>
                </a:solidFill>
              </a:rPr>
              <a:t>    </a:t>
            </a:r>
            <a:r>
              <a:rPr lang="en-GB" altLang="zh-CN" sz="1200" dirty="0" err="1"/>
              <a:t>churn_pd</a:t>
            </a:r>
            <a:r>
              <a:rPr lang="en-GB" altLang="zh-CN" sz="1200" dirty="0"/>
              <a:t> = </a:t>
            </a:r>
            <a:r>
              <a:rPr lang="en-GB" altLang="zh-CN" sz="1200" dirty="0" err="1"/>
              <a:t>pd.get_dummies</a:t>
            </a:r>
            <a:r>
              <a:rPr lang="en-GB" altLang="zh-CN" sz="1200" dirty="0"/>
              <a:t>(</a:t>
            </a:r>
            <a:r>
              <a:rPr lang="en-GB" altLang="zh-CN" sz="1200" dirty="0" err="1"/>
              <a:t>churn_pd</a:t>
            </a:r>
            <a:r>
              <a:rPr lang="en-GB" altLang="zh-CN" sz="1200" dirty="0"/>
              <a:t>)</a:t>
            </a:r>
            <a:br>
              <a:rPr lang="en-GB" altLang="zh-CN" sz="1200" dirty="0"/>
            </a:br>
            <a:br>
              <a:rPr lang="en-GB" altLang="zh-CN" sz="1200" dirty="0"/>
            </a:br>
            <a:r>
              <a:rPr lang="en-GB" altLang="zh-CN" sz="1200" dirty="0"/>
              <a:t>    </a:t>
            </a:r>
            <a:r>
              <a:rPr lang="en-GB" altLang="zh-CN" sz="1200" i="1" dirty="0">
                <a:solidFill>
                  <a:srgbClr val="8C8C8C"/>
                </a:solidFill>
              </a:rPr>
              <a:t># 1-2 </a:t>
            </a:r>
            <a:r>
              <a:rPr lang="zh-CN" altLang="en-US" sz="1200" i="1" dirty="0">
                <a:solidFill>
                  <a:srgbClr val="8C8C8C"/>
                </a:solidFill>
              </a:rPr>
              <a:t>去除列 </a:t>
            </a:r>
            <a:r>
              <a:rPr lang="en-GB" altLang="zh-CN" sz="1200" i="1" dirty="0" err="1">
                <a:solidFill>
                  <a:srgbClr val="8C8C8C"/>
                </a:solidFill>
              </a:rPr>
              <a:t>Churn_no</a:t>
            </a:r>
            <a:r>
              <a:rPr lang="en-GB" altLang="zh-CN" sz="1200" i="1" dirty="0">
                <a:solidFill>
                  <a:srgbClr val="8C8C8C"/>
                </a:solidFill>
              </a:rPr>
              <a:t> </a:t>
            </a:r>
            <a:r>
              <a:rPr lang="en-GB" altLang="zh-CN" sz="1200" i="1" dirty="0" err="1">
                <a:solidFill>
                  <a:srgbClr val="8C8C8C"/>
                </a:solidFill>
              </a:rPr>
              <a:t>gender_Male</a:t>
            </a:r>
            <a:r>
              <a:rPr lang="en-GB" altLang="zh-CN" sz="1200" i="1" dirty="0">
                <a:solidFill>
                  <a:srgbClr val="8C8C8C"/>
                </a:solidFill>
              </a:rPr>
              <a:t> # </a:t>
            </a:r>
            <a:r>
              <a:rPr lang="en-GB" altLang="zh-CN" sz="1200" i="1" dirty="0" err="1">
                <a:solidFill>
                  <a:srgbClr val="8C8C8C"/>
                </a:solidFill>
              </a:rPr>
              <a:t>nplace</a:t>
            </a:r>
            <a:r>
              <a:rPr lang="en-GB" altLang="zh-CN" sz="1200" i="1" dirty="0">
                <a:solidFill>
                  <a:srgbClr val="8C8C8C"/>
                </a:solidFill>
              </a:rPr>
              <a:t>=True </a:t>
            </a:r>
            <a:r>
              <a:rPr lang="zh-CN" altLang="en-US" sz="1200" i="1" dirty="0">
                <a:solidFill>
                  <a:srgbClr val="8C8C8C"/>
                </a:solidFill>
              </a:rPr>
              <a:t>在原来的数据上进行删除</a:t>
            </a:r>
            <a:br>
              <a:rPr lang="zh-CN" altLang="en-US" sz="1200" i="1" dirty="0">
                <a:solidFill>
                  <a:srgbClr val="8C8C8C"/>
                </a:solidFill>
              </a:rPr>
            </a:br>
            <a:r>
              <a:rPr lang="zh-CN" altLang="en-US" sz="1200" i="1" dirty="0">
                <a:solidFill>
                  <a:srgbClr val="8C8C8C"/>
                </a:solidFill>
              </a:rPr>
              <a:t>    </a:t>
            </a:r>
            <a:r>
              <a:rPr lang="en-GB" altLang="zh-CN" sz="1200" dirty="0" err="1"/>
              <a:t>churn_pd.drop</a:t>
            </a:r>
            <a:r>
              <a:rPr lang="en-GB" altLang="zh-CN" sz="1200" dirty="0"/>
              <a:t>([</a:t>
            </a:r>
            <a:r>
              <a:rPr lang="en-GB" altLang="zh-CN" sz="1200" dirty="0">
                <a:solidFill>
                  <a:srgbClr val="067D17"/>
                </a:solidFill>
              </a:rPr>
              <a:t>'</a:t>
            </a:r>
            <a:r>
              <a:rPr lang="en-GB" altLang="zh-CN" sz="1200" dirty="0" err="1">
                <a:solidFill>
                  <a:srgbClr val="067D17"/>
                </a:solidFill>
              </a:rPr>
              <a:t>Churn_No</a:t>
            </a:r>
            <a:r>
              <a:rPr lang="en-GB" altLang="zh-CN" sz="1200" dirty="0">
                <a:solidFill>
                  <a:srgbClr val="067D17"/>
                </a:solidFill>
              </a:rPr>
              <a:t>'</a:t>
            </a:r>
            <a:r>
              <a:rPr lang="en-GB" altLang="zh-CN" sz="1200" dirty="0"/>
              <a:t>, </a:t>
            </a:r>
            <a:r>
              <a:rPr lang="en-GB" altLang="zh-CN" sz="1200" dirty="0">
                <a:solidFill>
                  <a:srgbClr val="067D17"/>
                </a:solidFill>
              </a:rPr>
              <a:t>'</a:t>
            </a:r>
            <a:r>
              <a:rPr lang="en-GB" altLang="zh-CN" sz="1200" dirty="0" err="1">
                <a:solidFill>
                  <a:srgbClr val="067D17"/>
                </a:solidFill>
              </a:rPr>
              <a:t>gender_Male</a:t>
            </a:r>
            <a:r>
              <a:rPr lang="en-GB" altLang="zh-CN" sz="1200" dirty="0">
                <a:solidFill>
                  <a:srgbClr val="067D17"/>
                </a:solidFill>
              </a:rPr>
              <a:t>'</a:t>
            </a:r>
            <a:r>
              <a:rPr lang="en-GB" altLang="zh-CN" sz="1200" dirty="0"/>
              <a:t>], </a:t>
            </a:r>
            <a:r>
              <a:rPr lang="en-GB" altLang="zh-CN" sz="1200" dirty="0">
                <a:solidFill>
                  <a:srgbClr val="660099"/>
                </a:solidFill>
              </a:rPr>
              <a:t>axis</a:t>
            </a:r>
            <a:r>
              <a:rPr lang="en-GB" altLang="zh-CN" sz="1200" dirty="0"/>
              <a:t>=</a:t>
            </a:r>
            <a:r>
              <a:rPr lang="en-GB" altLang="zh-CN" sz="1200" dirty="0">
                <a:solidFill>
                  <a:srgbClr val="1750EB"/>
                </a:solidFill>
              </a:rPr>
              <a:t>1</a:t>
            </a:r>
            <a:r>
              <a:rPr lang="en-GB" altLang="zh-CN" sz="1200" dirty="0"/>
              <a:t>, </a:t>
            </a:r>
            <a:r>
              <a:rPr lang="en-GB" altLang="zh-CN" sz="1200" dirty="0" err="1">
                <a:solidFill>
                  <a:srgbClr val="660099"/>
                </a:solidFill>
              </a:rPr>
              <a:t>inplace</a:t>
            </a:r>
            <a:r>
              <a:rPr lang="en-GB" altLang="zh-CN" sz="1200" dirty="0"/>
              <a:t>=</a:t>
            </a:r>
            <a:r>
              <a:rPr lang="en-GB" altLang="zh-CN" sz="1200" dirty="0">
                <a:solidFill>
                  <a:srgbClr val="0033B3"/>
                </a:solidFill>
              </a:rPr>
              <a:t>True</a:t>
            </a:r>
            <a:r>
              <a:rPr lang="en-GB" altLang="zh-CN" sz="1200" dirty="0"/>
              <a:t>)</a:t>
            </a:r>
            <a:br>
              <a:rPr lang="en-GB" altLang="zh-CN" sz="1200" dirty="0"/>
            </a:br>
            <a:br>
              <a:rPr lang="en-GB" altLang="zh-CN" sz="1200" dirty="0"/>
            </a:br>
            <a:r>
              <a:rPr lang="en-GB" altLang="zh-CN" sz="1200" dirty="0"/>
              <a:t>    </a:t>
            </a:r>
            <a:r>
              <a:rPr lang="en-GB" altLang="zh-CN" sz="1200" i="1" dirty="0">
                <a:solidFill>
                  <a:srgbClr val="8C8C8C"/>
                </a:solidFill>
              </a:rPr>
              <a:t># 1-3 </a:t>
            </a:r>
            <a:r>
              <a:rPr lang="zh-CN" altLang="en-US" sz="1200" i="1" dirty="0">
                <a:solidFill>
                  <a:srgbClr val="8C8C8C"/>
                </a:solidFill>
              </a:rPr>
              <a:t>列标签重命名 打印列名</a:t>
            </a:r>
            <a:br>
              <a:rPr lang="zh-CN" altLang="en-US" sz="1200" i="1" dirty="0">
                <a:solidFill>
                  <a:srgbClr val="8C8C8C"/>
                </a:solidFill>
              </a:rPr>
            </a:br>
            <a:r>
              <a:rPr lang="zh-CN" altLang="en-US" sz="1200" i="1" dirty="0">
                <a:solidFill>
                  <a:srgbClr val="8C8C8C"/>
                </a:solidFill>
              </a:rPr>
              <a:t>    </a:t>
            </a:r>
            <a:r>
              <a:rPr lang="en-GB" altLang="zh-CN" sz="1200" dirty="0" err="1"/>
              <a:t>churn_pd.rename</a:t>
            </a:r>
            <a:r>
              <a:rPr lang="en-GB" altLang="zh-CN" sz="1200" dirty="0"/>
              <a:t>(</a:t>
            </a:r>
            <a:r>
              <a:rPr lang="en-GB" altLang="zh-CN" sz="1200" dirty="0">
                <a:solidFill>
                  <a:srgbClr val="660099"/>
                </a:solidFill>
              </a:rPr>
              <a:t>columns</a:t>
            </a:r>
            <a:r>
              <a:rPr lang="en-GB" altLang="zh-CN" sz="1200" dirty="0"/>
              <a:t>={</a:t>
            </a:r>
            <a:r>
              <a:rPr lang="en-GB" altLang="zh-CN" sz="1200" dirty="0">
                <a:solidFill>
                  <a:srgbClr val="067D17"/>
                </a:solidFill>
              </a:rPr>
              <a:t>'</a:t>
            </a:r>
            <a:r>
              <a:rPr lang="en-GB" altLang="zh-CN" sz="1200" dirty="0" err="1">
                <a:solidFill>
                  <a:srgbClr val="067D17"/>
                </a:solidFill>
              </a:rPr>
              <a:t>Churn_Yes</a:t>
            </a:r>
            <a:r>
              <a:rPr lang="en-GB" altLang="zh-CN" sz="1200" dirty="0">
                <a:solidFill>
                  <a:srgbClr val="067D17"/>
                </a:solidFill>
              </a:rPr>
              <a:t>'</a:t>
            </a:r>
            <a:r>
              <a:rPr lang="en-GB" altLang="zh-CN" sz="1200" dirty="0"/>
              <a:t>: </a:t>
            </a:r>
            <a:r>
              <a:rPr lang="en-GB" altLang="zh-CN" sz="1200" dirty="0">
                <a:solidFill>
                  <a:srgbClr val="067D17"/>
                </a:solidFill>
              </a:rPr>
              <a:t>'flag'</a:t>
            </a:r>
            <a:r>
              <a:rPr lang="en-GB" altLang="zh-CN" sz="1200" dirty="0"/>
              <a:t>}, </a:t>
            </a:r>
            <a:r>
              <a:rPr lang="en-GB" altLang="zh-CN" sz="1200" dirty="0" err="1">
                <a:solidFill>
                  <a:srgbClr val="660099"/>
                </a:solidFill>
              </a:rPr>
              <a:t>inplace</a:t>
            </a:r>
            <a:r>
              <a:rPr lang="en-GB" altLang="zh-CN" sz="1200" dirty="0"/>
              <a:t>=</a:t>
            </a:r>
            <a:r>
              <a:rPr lang="en-GB" altLang="zh-CN" sz="1200" dirty="0">
                <a:solidFill>
                  <a:srgbClr val="0033B3"/>
                </a:solidFill>
              </a:rPr>
              <a:t>True</a:t>
            </a:r>
            <a:r>
              <a:rPr lang="en-GB" altLang="zh-CN" sz="1200" dirty="0"/>
              <a:t>)</a:t>
            </a:r>
            <a:br>
              <a:rPr lang="en-GB" altLang="zh-CN" sz="1200" dirty="0"/>
            </a:br>
            <a:br>
              <a:rPr lang="en-GB" altLang="zh-CN" sz="1200" dirty="0"/>
            </a:br>
            <a:r>
              <a:rPr lang="en-GB" altLang="zh-CN" sz="1200" dirty="0"/>
              <a:t>    </a:t>
            </a:r>
            <a:r>
              <a:rPr lang="en-GB" altLang="zh-CN" sz="1200" i="1" dirty="0">
                <a:solidFill>
                  <a:srgbClr val="8C8C8C"/>
                </a:solidFill>
              </a:rPr>
              <a:t># 2 </a:t>
            </a:r>
            <a:r>
              <a:rPr lang="zh-CN" altLang="en-US" sz="1200" i="1" dirty="0">
                <a:solidFill>
                  <a:srgbClr val="8C8C8C"/>
                </a:solidFill>
              </a:rPr>
              <a:t>特征处理</a:t>
            </a:r>
            <a:br>
              <a:rPr lang="zh-CN" altLang="en-US" sz="1200" i="1" dirty="0">
                <a:solidFill>
                  <a:srgbClr val="8C8C8C"/>
                </a:solidFill>
              </a:rPr>
            </a:br>
            <a:r>
              <a:rPr lang="zh-CN" altLang="en-US" sz="1200" i="1" dirty="0">
                <a:solidFill>
                  <a:srgbClr val="8C8C8C"/>
                </a:solidFill>
              </a:rPr>
              <a:t>    </a:t>
            </a:r>
            <a:r>
              <a:rPr lang="en-US" altLang="zh-CN" sz="1200" i="1" dirty="0">
                <a:solidFill>
                  <a:srgbClr val="8C8C8C"/>
                </a:solidFill>
              </a:rPr>
              <a:t># 2-1 </a:t>
            </a:r>
            <a:r>
              <a:rPr lang="zh-CN" altLang="en-US" sz="1200" i="1" dirty="0">
                <a:solidFill>
                  <a:srgbClr val="8C8C8C"/>
                </a:solidFill>
              </a:rPr>
              <a:t>确定目标值和特征值</a:t>
            </a:r>
            <a:br>
              <a:rPr lang="zh-CN" altLang="en-US" sz="1200" i="1" dirty="0">
                <a:solidFill>
                  <a:srgbClr val="8C8C8C"/>
                </a:solidFill>
              </a:rPr>
            </a:br>
            <a:r>
              <a:rPr lang="zh-CN" altLang="en-US" sz="1200" i="1" dirty="0">
                <a:solidFill>
                  <a:srgbClr val="8C8C8C"/>
                </a:solidFill>
              </a:rPr>
              <a:t>    </a:t>
            </a:r>
            <a:r>
              <a:rPr lang="en-GB" altLang="zh-CN" sz="1200" dirty="0"/>
              <a:t>x = </a:t>
            </a:r>
            <a:r>
              <a:rPr lang="en-GB" altLang="zh-CN" sz="1200" dirty="0" err="1"/>
              <a:t>churn_pd</a:t>
            </a:r>
            <a:r>
              <a:rPr lang="en-GB" altLang="zh-CN" sz="1200" dirty="0"/>
              <a:t>[[</a:t>
            </a:r>
            <a:r>
              <a:rPr lang="en-GB" altLang="zh-CN" sz="1200" dirty="0">
                <a:solidFill>
                  <a:srgbClr val="067D17"/>
                </a:solidFill>
              </a:rPr>
              <a:t>'</a:t>
            </a:r>
            <a:r>
              <a:rPr lang="en-GB" altLang="zh-CN" sz="1200" dirty="0" err="1">
                <a:solidFill>
                  <a:srgbClr val="067D17"/>
                </a:solidFill>
              </a:rPr>
              <a:t>Contract_Month</a:t>
            </a:r>
            <a:r>
              <a:rPr lang="en-GB" altLang="zh-CN" sz="1200" dirty="0">
                <a:solidFill>
                  <a:srgbClr val="067D17"/>
                </a:solidFill>
              </a:rPr>
              <a:t>'</a:t>
            </a:r>
            <a:r>
              <a:rPr lang="en-GB" altLang="zh-CN" sz="1200" dirty="0"/>
              <a:t>, </a:t>
            </a:r>
            <a:r>
              <a:rPr lang="en-GB" altLang="zh-CN" sz="1200" dirty="0">
                <a:solidFill>
                  <a:srgbClr val="067D17"/>
                </a:solidFill>
              </a:rPr>
              <a:t>'</a:t>
            </a:r>
            <a:r>
              <a:rPr lang="en-GB" altLang="zh-CN" sz="1200" dirty="0" err="1">
                <a:solidFill>
                  <a:srgbClr val="067D17"/>
                </a:solidFill>
              </a:rPr>
              <a:t>internet_other</a:t>
            </a:r>
            <a:r>
              <a:rPr lang="en-GB" altLang="zh-CN" sz="1200" dirty="0">
                <a:solidFill>
                  <a:srgbClr val="067D17"/>
                </a:solidFill>
              </a:rPr>
              <a:t>'</a:t>
            </a:r>
            <a:r>
              <a:rPr lang="en-GB" altLang="zh-CN" sz="1200" dirty="0"/>
              <a:t>, </a:t>
            </a:r>
            <a:r>
              <a:rPr lang="en-GB" altLang="zh-CN" sz="1200" dirty="0">
                <a:solidFill>
                  <a:srgbClr val="067D17"/>
                </a:solidFill>
              </a:rPr>
              <a:t>'</a:t>
            </a:r>
            <a:r>
              <a:rPr lang="en-GB" altLang="zh-CN" sz="1200" dirty="0" err="1">
                <a:solidFill>
                  <a:srgbClr val="067D17"/>
                </a:solidFill>
              </a:rPr>
              <a:t>PaymentElectronic</a:t>
            </a:r>
            <a:r>
              <a:rPr lang="en-GB" altLang="zh-CN" sz="1200" dirty="0">
                <a:solidFill>
                  <a:srgbClr val="067D17"/>
                </a:solidFill>
              </a:rPr>
              <a:t>'</a:t>
            </a:r>
            <a:r>
              <a:rPr lang="en-GB" altLang="zh-CN" sz="1200" dirty="0"/>
              <a:t>]]</a:t>
            </a:r>
            <a:br>
              <a:rPr lang="en-GB" altLang="zh-CN" sz="1200" dirty="0"/>
            </a:br>
            <a:r>
              <a:rPr lang="en-GB" altLang="zh-CN" sz="1200" dirty="0"/>
              <a:t>    y = </a:t>
            </a:r>
            <a:r>
              <a:rPr lang="en-GB" altLang="zh-CN" sz="1200" dirty="0" err="1"/>
              <a:t>churn_pd</a:t>
            </a:r>
            <a:r>
              <a:rPr lang="en-GB" altLang="zh-CN" sz="1200" dirty="0"/>
              <a:t>[</a:t>
            </a:r>
            <a:r>
              <a:rPr lang="en-GB" altLang="zh-CN" sz="1200" dirty="0">
                <a:solidFill>
                  <a:srgbClr val="067D17"/>
                </a:solidFill>
              </a:rPr>
              <a:t>'flag'</a:t>
            </a:r>
            <a:r>
              <a:rPr lang="en-GB" altLang="zh-CN" sz="1200" dirty="0"/>
              <a:t>]</a:t>
            </a:r>
            <a:br>
              <a:rPr lang="en-GB" altLang="zh-CN" sz="1200" dirty="0"/>
            </a:br>
            <a:br>
              <a:rPr lang="en-GB" altLang="zh-CN" sz="1200" dirty="0"/>
            </a:br>
            <a:r>
              <a:rPr lang="en-GB" altLang="zh-CN" sz="1200" dirty="0"/>
              <a:t>    </a:t>
            </a:r>
            <a:r>
              <a:rPr lang="en-GB" altLang="zh-CN" sz="1200" i="1" dirty="0">
                <a:solidFill>
                  <a:srgbClr val="8C8C8C"/>
                </a:solidFill>
              </a:rPr>
              <a:t># 2-2 </a:t>
            </a:r>
            <a:r>
              <a:rPr lang="zh-CN" altLang="en-US" sz="1200" i="1" dirty="0">
                <a:solidFill>
                  <a:srgbClr val="8C8C8C"/>
                </a:solidFill>
              </a:rPr>
              <a:t>数据集划分</a:t>
            </a:r>
            <a:br>
              <a:rPr lang="zh-CN" altLang="en-US" sz="1200" i="1" dirty="0">
                <a:solidFill>
                  <a:srgbClr val="8C8C8C"/>
                </a:solidFill>
              </a:rPr>
            </a:br>
            <a:r>
              <a:rPr lang="zh-CN" altLang="en-US" sz="1200" i="1" dirty="0">
                <a:solidFill>
                  <a:srgbClr val="8C8C8C"/>
                </a:solidFill>
              </a:rPr>
              <a:t>    </a:t>
            </a:r>
            <a:r>
              <a:rPr lang="en-GB" altLang="zh-CN" sz="1200" dirty="0" err="1"/>
              <a:t>x_train</a:t>
            </a:r>
            <a:r>
              <a:rPr lang="en-GB" altLang="zh-CN" sz="1200" dirty="0"/>
              <a:t>, </a:t>
            </a:r>
            <a:r>
              <a:rPr lang="en-GB" altLang="zh-CN" sz="1200" dirty="0" err="1"/>
              <a:t>x_test</a:t>
            </a:r>
            <a:r>
              <a:rPr lang="en-GB" altLang="zh-CN" sz="1200" dirty="0"/>
              <a:t>, </a:t>
            </a:r>
            <a:r>
              <a:rPr lang="en-GB" altLang="zh-CN" sz="1200" dirty="0" err="1"/>
              <a:t>y_train</a:t>
            </a:r>
            <a:r>
              <a:rPr lang="en-GB" altLang="zh-CN" sz="1200" dirty="0"/>
              <a:t>, </a:t>
            </a:r>
            <a:r>
              <a:rPr lang="en-GB" altLang="zh-CN" sz="1200" dirty="0" err="1"/>
              <a:t>y_test</a:t>
            </a:r>
            <a:r>
              <a:rPr lang="en-GB" altLang="zh-CN" sz="1200" dirty="0"/>
              <a:t> =  </a:t>
            </a:r>
            <a:r>
              <a:rPr lang="en-GB" altLang="zh-CN" sz="1200" dirty="0" err="1"/>
              <a:t>train_test_split</a:t>
            </a:r>
            <a:r>
              <a:rPr lang="en-GB" altLang="zh-CN" sz="1200" dirty="0"/>
              <a:t>(x, y, </a:t>
            </a:r>
            <a:r>
              <a:rPr lang="en-GB" altLang="zh-CN" sz="1200" dirty="0" err="1">
                <a:solidFill>
                  <a:srgbClr val="660099"/>
                </a:solidFill>
              </a:rPr>
              <a:t>test_size</a:t>
            </a:r>
            <a:r>
              <a:rPr lang="en-GB" altLang="zh-CN" sz="1200" dirty="0"/>
              <a:t>=</a:t>
            </a:r>
            <a:r>
              <a:rPr lang="en-GB" altLang="zh-CN" sz="1200" dirty="0">
                <a:solidFill>
                  <a:srgbClr val="1750EB"/>
                </a:solidFill>
              </a:rPr>
              <a:t>0.3</a:t>
            </a:r>
            <a:r>
              <a:rPr lang="en-GB" altLang="zh-CN" sz="1200" dirty="0"/>
              <a:t>,</a:t>
            </a:r>
            <a:endParaRPr lang="en-GB" altLang="zh-CN" sz="1200" dirty="0"/>
          </a:p>
          <a:p>
            <a:pPr>
              <a:defRPr/>
            </a:pPr>
            <a:r>
              <a:rPr lang="en-GB" altLang="zh-CN" sz="1200" dirty="0"/>
              <a:t> </a:t>
            </a:r>
            <a:r>
              <a:rPr lang="en-GB" altLang="zh-CN" sz="1200" dirty="0" err="1">
                <a:solidFill>
                  <a:srgbClr val="660099"/>
                </a:solidFill>
              </a:rPr>
              <a:t>random_state</a:t>
            </a:r>
            <a:r>
              <a:rPr lang="en-GB" altLang="zh-CN" sz="1200" dirty="0"/>
              <a:t>=</a:t>
            </a:r>
            <a:r>
              <a:rPr lang="en-GB" altLang="zh-CN" sz="1200" dirty="0">
                <a:solidFill>
                  <a:srgbClr val="1750EB"/>
                </a:solidFill>
              </a:rPr>
              <a:t>100</a:t>
            </a:r>
            <a:r>
              <a:rPr lang="en-GB" altLang="zh-CN" sz="1200" dirty="0"/>
              <a:t>)</a:t>
            </a:r>
            <a:br>
              <a:rPr lang="en-GB" altLang="zh-CN" sz="1200" dirty="0"/>
            </a:br>
            <a:br>
              <a:rPr lang="en-GB" altLang="zh-CN" sz="1200" dirty="0"/>
            </a:br>
            <a:endParaRPr kumimoji="0" lang="en-GB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0033B3"/>
              </a:solidFill>
              <a:effectLst/>
              <a:uLnTx/>
              <a:uFillTx/>
              <a:latin typeface="Calibri" panose="020F0502020204030204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2" name="TextBox 3"/>
          <p:cNvSpPr txBox="1"/>
          <p:nvPr/>
        </p:nvSpPr>
        <p:spPr>
          <a:xfrm>
            <a:off x="6698973" y="1476438"/>
            <a:ext cx="4557670" cy="4154984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br>
              <a:rPr lang="en-GB" altLang="zh-CN" sz="1200" dirty="0"/>
            </a:br>
            <a:r>
              <a:rPr lang="en-GB" altLang="zh-CN" sz="1200" dirty="0"/>
              <a:t>    </a:t>
            </a:r>
            <a:r>
              <a:rPr lang="en-GB" altLang="zh-CN" sz="1200" i="1" dirty="0">
                <a:solidFill>
                  <a:srgbClr val="8C8C8C"/>
                </a:solidFill>
              </a:rPr>
              <a:t># 3 </a:t>
            </a:r>
            <a:r>
              <a:rPr lang="zh-CN" altLang="en-US" sz="1200" i="1" dirty="0">
                <a:solidFill>
                  <a:srgbClr val="8C8C8C"/>
                </a:solidFill>
              </a:rPr>
              <a:t>实例化模型 训练模型 模型预测</a:t>
            </a:r>
            <a:br>
              <a:rPr lang="zh-CN" altLang="en-US" sz="1200" i="1" dirty="0">
                <a:solidFill>
                  <a:srgbClr val="8C8C8C"/>
                </a:solidFill>
              </a:rPr>
            </a:br>
            <a:r>
              <a:rPr lang="zh-CN" altLang="en-US" sz="1200" i="1" dirty="0">
                <a:solidFill>
                  <a:srgbClr val="8C8C8C"/>
                </a:solidFill>
              </a:rPr>
              <a:t>    </a:t>
            </a:r>
            <a:r>
              <a:rPr lang="en-GB" altLang="zh-CN" sz="1200" dirty="0"/>
              <a:t>estimator =  </a:t>
            </a:r>
            <a:r>
              <a:rPr lang="en-GB" altLang="zh-CN" sz="1200" dirty="0" err="1"/>
              <a:t>LogisticRegression</a:t>
            </a:r>
            <a:r>
              <a:rPr lang="en-GB" altLang="zh-CN" sz="1200" dirty="0"/>
              <a:t>()</a:t>
            </a:r>
            <a:br>
              <a:rPr lang="en-GB" altLang="zh-CN" sz="1200" dirty="0"/>
            </a:br>
            <a:r>
              <a:rPr lang="en-GB" altLang="zh-CN" sz="1200" dirty="0"/>
              <a:t>    </a:t>
            </a:r>
            <a:r>
              <a:rPr lang="en-GB" altLang="zh-CN" sz="1200" dirty="0" err="1"/>
              <a:t>estimator.fit</a:t>
            </a:r>
            <a:r>
              <a:rPr lang="en-GB" altLang="zh-CN" sz="1200" dirty="0"/>
              <a:t>(</a:t>
            </a:r>
            <a:r>
              <a:rPr lang="en-GB" altLang="zh-CN" sz="1200" dirty="0" err="1"/>
              <a:t>x_train</a:t>
            </a:r>
            <a:r>
              <a:rPr lang="en-GB" altLang="zh-CN" sz="1200" dirty="0"/>
              <a:t>, </a:t>
            </a:r>
            <a:r>
              <a:rPr lang="en-GB" altLang="zh-CN" sz="1200" dirty="0" err="1"/>
              <a:t>y_train</a:t>
            </a:r>
            <a:r>
              <a:rPr lang="en-GB" altLang="zh-CN" sz="1200" dirty="0"/>
              <a:t>)</a:t>
            </a:r>
            <a:br>
              <a:rPr lang="en-GB" altLang="zh-CN" sz="1200" dirty="0"/>
            </a:br>
            <a:r>
              <a:rPr lang="en-GB" altLang="zh-CN" sz="1200" dirty="0"/>
              <a:t>    </a:t>
            </a:r>
            <a:r>
              <a:rPr lang="en-GB" altLang="zh-CN" sz="1200" dirty="0" err="1"/>
              <a:t>y_pred</a:t>
            </a:r>
            <a:r>
              <a:rPr lang="en-GB" altLang="zh-CN" sz="1200" dirty="0"/>
              <a:t> = </a:t>
            </a:r>
            <a:r>
              <a:rPr lang="en-GB" altLang="zh-CN" sz="1200" dirty="0" err="1"/>
              <a:t>estimator.predict</a:t>
            </a:r>
            <a:r>
              <a:rPr lang="en-GB" altLang="zh-CN" sz="1200" dirty="0"/>
              <a:t>(</a:t>
            </a:r>
            <a:r>
              <a:rPr lang="en-GB" altLang="zh-CN" sz="1200" dirty="0" err="1"/>
              <a:t>x_test</a:t>
            </a:r>
            <a:r>
              <a:rPr lang="en-GB" altLang="zh-CN" sz="1200" dirty="0"/>
              <a:t>)</a:t>
            </a:r>
            <a:br>
              <a:rPr lang="en-GB" altLang="zh-CN" sz="1200" dirty="0"/>
            </a:br>
            <a:br>
              <a:rPr lang="en-GB" altLang="zh-CN" sz="1200" dirty="0"/>
            </a:br>
            <a:r>
              <a:rPr lang="en-GB" altLang="zh-CN" sz="1200" dirty="0"/>
              <a:t>    </a:t>
            </a:r>
            <a:r>
              <a:rPr lang="en-GB" altLang="zh-CN" sz="1200" i="1" dirty="0">
                <a:solidFill>
                  <a:srgbClr val="8C8C8C"/>
                </a:solidFill>
              </a:rPr>
              <a:t># 4 </a:t>
            </a:r>
            <a:r>
              <a:rPr lang="zh-CN" altLang="en-US" sz="1200" i="1" dirty="0">
                <a:solidFill>
                  <a:srgbClr val="8C8C8C"/>
                </a:solidFill>
              </a:rPr>
              <a:t>模型评估</a:t>
            </a:r>
            <a:br>
              <a:rPr lang="zh-CN" altLang="en-US" sz="1200" i="1" dirty="0">
                <a:solidFill>
                  <a:srgbClr val="8C8C8C"/>
                </a:solidFill>
              </a:rPr>
            </a:br>
            <a:r>
              <a:rPr lang="zh-CN" altLang="en-US" sz="1200" i="1" dirty="0">
                <a:solidFill>
                  <a:srgbClr val="8C8C8C"/>
                </a:solidFill>
              </a:rPr>
              <a:t>    </a:t>
            </a:r>
            <a:r>
              <a:rPr lang="en-GB" altLang="zh-CN" sz="1200" dirty="0" err="1"/>
              <a:t>my_accuracy_score</a:t>
            </a:r>
            <a:r>
              <a:rPr lang="en-GB" altLang="zh-CN" sz="1200" dirty="0"/>
              <a:t> = </a:t>
            </a:r>
            <a:r>
              <a:rPr lang="en-GB" altLang="zh-CN" sz="1200" dirty="0" err="1"/>
              <a:t>accuracy_score</a:t>
            </a:r>
            <a:r>
              <a:rPr lang="en-GB" altLang="zh-CN" sz="1200" dirty="0"/>
              <a:t>(</a:t>
            </a:r>
            <a:r>
              <a:rPr lang="en-GB" altLang="zh-CN" sz="1200" dirty="0" err="1"/>
              <a:t>y_test</a:t>
            </a:r>
            <a:r>
              <a:rPr lang="en-GB" altLang="zh-CN" sz="1200" dirty="0"/>
              <a:t>, </a:t>
            </a:r>
            <a:r>
              <a:rPr lang="en-GB" altLang="zh-CN" sz="1200" dirty="0" err="1"/>
              <a:t>y_pred</a:t>
            </a:r>
            <a:r>
              <a:rPr lang="en-GB" altLang="zh-CN" sz="1200" dirty="0"/>
              <a:t>)</a:t>
            </a:r>
            <a:br>
              <a:rPr lang="en-GB" altLang="zh-CN" sz="1200" dirty="0"/>
            </a:br>
            <a:r>
              <a:rPr lang="en-GB" altLang="zh-CN" sz="1200" dirty="0"/>
              <a:t>    </a:t>
            </a:r>
            <a:r>
              <a:rPr lang="en-GB" altLang="zh-CN" sz="1200" dirty="0">
                <a:solidFill>
                  <a:srgbClr val="000080"/>
                </a:solidFill>
              </a:rPr>
              <a:t>print</a:t>
            </a:r>
            <a:r>
              <a:rPr lang="en-GB" altLang="zh-CN" sz="1200" dirty="0"/>
              <a:t>(</a:t>
            </a:r>
            <a:r>
              <a:rPr lang="en-GB" altLang="zh-CN" sz="1200" dirty="0">
                <a:solidFill>
                  <a:srgbClr val="067D17"/>
                </a:solidFill>
              </a:rPr>
              <a:t>'</a:t>
            </a:r>
            <a:r>
              <a:rPr lang="en-GB" altLang="zh-CN" sz="1200" dirty="0" err="1">
                <a:solidFill>
                  <a:srgbClr val="067D17"/>
                </a:solidFill>
              </a:rPr>
              <a:t>my_accuracy_score</a:t>
            </a:r>
            <a:r>
              <a:rPr lang="en-GB" altLang="zh-CN" sz="1200" dirty="0">
                <a:solidFill>
                  <a:srgbClr val="067D17"/>
                </a:solidFill>
              </a:rPr>
              <a:t>--&gt;'</a:t>
            </a:r>
            <a:r>
              <a:rPr lang="en-GB" altLang="zh-CN" sz="1200" dirty="0"/>
              <a:t>, </a:t>
            </a:r>
            <a:r>
              <a:rPr lang="en-GB" altLang="zh-CN" sz="1200" dirty="0" err="1"/>
              <a:t>my_accuracy_score</a:t>
            </a:r>
            <a:r>
              <a:rPr lang="en-GB" altLang="zh-CN" sz="1200" dirty="0"/>
              <a:t>)</a:t>
            </a:r>
            <a:br>
              <a:rPr lang="en-GB" altLang="zh-CN" sz="1200" dirty="0"/>
            </a:br>
            <a:br>
              <a:rPr lang="en-GB" altLang="zh-CN" sz="1200" dirty="0"/>
            </a:br>
            <a:r>
              <a:rPr lang="en-GB" altLang="zh-CN" sz="1200" dirty="0"/>
              <a:t>    </a:t>
            </a:r>
            <a:r>
              <a:rPr lang="en-GB" altLang="zh-CN" sz="1200" dirty="0" err="1"/>
              <a:t>my_score</a:t>
            </a:r>
            <a:r>
              <a:rPr lang="en-GB" altLang="zh-CN" sz="1200" dirty="0"/>
              <a:t> = </a:t>
            </a:r>
            <a:r>
              <a:rPr lang="en-GB" altLang="zh-CN" sz="1200" dirty="0" err="1"/>
              <a:t>estimator.score</a:t>
            </a:r>
            <a:r>
              <a:rPr lang="en-GB" altLang="zh-CN" sz="1200" dirty="0"/>
              <a:t>(</a:t>
            </a:r>
            <a:r>
              <a:rPr lang="en-GB" altLang="zh-CN" sz="1200" dirty="0" err="1"/>
              <a:t>x_test</a:t>
            </a:r>
            <a:r>
              <a:rPr lang="en-GB" altLang="zh-CN" sz="1200" dirty="0"/>
              <a:t>, </a:t>
            </a:r>
            <a:r>
              <a:rPr lang="en-GB" altLang="zh-CN" sz="1200" dirty="0" err="1"/>
              <a:t>y_test</a:t>
            </a:r>
            <a:r>
              <a:rPr lang="en-GB" altLang="zh-CN" sz="1200" dirty="0"/>
              <a:t>)</a:t>
            </a:r>
            <a:br>
              <a:rPr lang="en-GB" altLang="zh-CN" sz="1200" dirty="0"/>
            </a:br>
            <a:r>
              <a:rPr lang="en-GB" altLang="zh-CN" sz="1200" dirty="0"/>
              <a:t>    </a:t>
            </a:r>
            <a:r>
              <a:rPr lang="en-GB" altLang="zh-CN" sz="1200" dirty="0">
                <a:solidFill>
                  <a:srgbClr val="000080"/>
                </a:solidFill>
              </a:rPr>
              <a:t>print</a:t>
            </a:r>
            <a:r>
              <a:rPr lang="en-GB" altLang="zh-CN" sz="1200" dirty="0"/>
              <a:t>(</a:t>
            </a:r>
            <a:r>
              <a:rPr lang="en-GB" altLang="zh-CN" sz="1200" dirty="0">
                <a:solidFill>
                  <a:srgbClr val="067D17"/>
                </a:solidFill>
              </a:rPr>
              <a:t>'</a:t>
            </a:r>
            <a:r>
              <a:rPr lang="en-GB" altLang="zh-CN" sz="1200" dirty="0" err="1">
                <a:solidFill>
                  <a:srgbClr val="067D17"/>
                </a:solidFill>
              </a:rPr>
              <a:t>my_score</a:t>
            </a:r>
            <a:r>
              <a:rPr lang="en-GB" altLang="zh-CN" sz="1200" dirty="0">
                <a:solidFill>
                  <a:srgbClr val="067D17"/>
                </a:solidFill>
              </a:rPr>
              <a:t>--&gt;'</a:t>
            </a:r>
            <a:r>
              <a:rPr lang="en-GB" altLang="zh-CN" sz="1200" dirty="0"/>
              <a:t>, </a:t>
            </a:r>
            <a:r>
              <a:rPr lang="en-GB" altLang="zh-CN" sz="1200" dirty="0" err="1"/>
              <a:t>my_score</a:t>
            </a:r>
            <a:r>
              <a:rPr lang="en-GB" altLang="zh-CN" sz="1200" dirty="0"/>
              <a:t>)</a:t>
            </a:r>
            <a:br>
              <a:rPr lang="en-GB" altLang="zh-CN" sz="1200" dirty="0"/>
            </a:br>
            <a:br>
              <a:rPr lang="en-GB" altLang="zh-CN" sz="1200" dirty="0"/>
            </a:br>
            <a:r>
              <a:rPr lang="en-GB" altLang="zh-CN" sz="1200" dirty="0"/>
              <a:t>    </a:t>
            </a:r>
            <a:r>
              <a:rPr lang="en-GB" altLang="zh-CN" sz="1200" i="1" dirty="0">
                <a:solidFill>
                  <a:srgbClr val="8C8C8C"/>
                </a:solidFill>
              </a:rPr>
              <a:t># </a:t>
            </a:r>
            <a:r>
              <a:rPr lang="zh-CN" altLang="en-US" sz="1200" i="1" dirty="0">
                <a:solidFill>
                  <a:srgbClr val="8C8C8C"/>
                </a:solidFill>
              </a:rPr>
              <a:t>计算</a:t>
            </a:r>
            <a:r>
              <a:rPr lang="en-GB" altLang="zh-CN" sz="1200" i="1" dirty="0">
                <a:solidFill>
                  <a:srgbClr val="8C8C8C"/>
                </a:solidFill>
              </a:rPr>
              <a:t>AUC</a:t>
            </a:r>
            <a:r>
              <a:rPr lang="zh-CN" altLang="en-US" sz="1200" i="1" dirty="0">
                <a:solidFill>
                  <a:srgbClr val="8C8C8C"/>
                </a:solidFill>
              </a:rPr>
              <a:t>值</a:t>
            </a:r>
            <a:br>
              <a:rPr lang="zh-CN" altLang="en-US" sz="1200" i="1" dirty="0">
                <a:solidFill>
                  <a:srgbClr val="8C8C8C"/>
                </a:solidFill>
              </a:rPr>
            </a:br>
            <a:r>
              <a:rPr lang="zh-CN" altLang="en-US" sz="1200" i="1" dirty="0">
                <a:solidFill>
                  <a:srgbClr val="8C8C8C"/>
                </a:solidFill>
              </a:rPr>
              <a:t>    </a:t>
            </a:r>
            <a:r>
              <a:rPr lang="en-GB" altLang="zh-CN" sz="1200" dirty="0" err="1"/>
              <a:t>my_roc_auc_score</a:t>
            </a:r>
            <a:r>
              <a:rPr lang="en-GB" altLang="zh-CN" sz="1200" dirty="0"/>
              <a:t> = </a:t>
            </a:r>
            <a:r>
              <a:rPr lang="en-GB" altLang="zh-CN" sz="1200" dirty="0" err="1"/>
              <a:t>roc_auc_score</a:t>
            </a:r>
            <a:r>
              <a:rPr lang="en-GB" altLang="zh-CN" sz="1200" dirty="0"/>
              <a:t>(</a:t>
            </a:r>
            <a:r>
              <a:rPr lang="en-GB" altLang="zh-CN" sz="1200" dirty="0" err="1"/>
              <a:t>y_test</a:t>
            </a:r>
            <a:r>
              <a:rPr lang="en-GB" altLang="zh-CN" sz="1200" dirty="0"/>
              <a:t>, </a:t>
            </a:r>
            <a:r>
              <a:rPr lang="en-GB" altLang="zh-CN" sz="1200" dirty="0" err="1"/>
              <a:t>y_pred</a:t>
            </a:r>
            <a:r>
              <a:rPr lang="en-GB" altLang="zh-CN" sz="1200" dirty="0"/>
              <a:t>)</a:t>
            </a:r>
            <a:br>
              <a:rPr lang="en-GB" altLang="zh-CN" sz="1200" dirty="0"/>
            </a:br>
            <a:r>
              <a:rPr lang="en-GB" altLang="zh-CN" sz="1200" dirty="0"/>
              <a:t>    </a:t>
            </a:r>
            <a:r>
              <a:rPr lang="en-GB" altLang="zh-CN" sz="1200" dirty="0">
                <a:solidFill>
                  <a:srgbClr val="000080"/>
                </a:solidFill>
              </a:rPr>
              <a:t>print</a:t>
            </a:r>
            <a:r>
              <a:rPr lang="en-GB" altLang="zh-CN" sz="1200" dirty="0"/>
              <a:t>(</a:t>
            </a:r>
            <a:r>
              <a:rPr lang="en-GB" altLang="zh-CN" sz="1200" dirty="0">
                <a:solidFill>
                  <a:srgbClr val="067D17"/>
                </a:solidFill>
              </a:rPr>
              <a:t>'</a:t>
            </a:r>
            <a:r>
              <a:rPr lang="en-GB" altLang="zh-CN" sz="1200" dirty="0" err="1">
                <a:solidFill>
                  <a:srgbClr val="067D17"/>
                </a:solidFill>
              </a:rPr>
              <a:t>my_roc_auc_score</a:t>
            </a:r>
            <a:r>
              <a:rPr lang="en-GB" altLang="zh-CN" sz="1200" dirty="0">
                <a:solidFill>
                  <a:srgbClr val="067D17"/>
                </a:solidFill>
              </a:rPr>
              <a:t>--&gt;'</a:t>
            </a:r>
            <a:r>
              <a:rPr lang="en-GB" altLang="zh-CN" sz="1200" dirty="0"/>
              <a:t>, </a:t>
            </a:r>
            <a:r>
              <a:rPr lang="en-GB" altLang="zh-CN" sz="1200" dirty="0" err="1"/>
              <a:t>my_roc_auc_score</a:t>
            </a:r>
            <a:r>
              <a:rPr lang="en-GB" altLang="zh-CN" sz="1200" dirty="0"/>
              <a:t>)</a:t>
            </a:r>
            <a:endParaRPr lang="en-GB" altLang="zh-CN" sz="1200" dirty="0"/>
          </a:p>
          <a:p>
            <a:pPr lvl="0">
              <a:defRPr/>
            </a:pPr>
            <a:endParaRPr lang="en-GB" altLang="zh-CN" sz="1200" dirty="0">
              <a:solidFill>
                <a:srgbClr val="0033B3"/>
              </a:solidFill>
              <a:latin typeface="Calibri" panose="020F0502020204030204"/>
              <a:ea typeface="黑体" panose="02010609060101010101" pitchFamily="49" charset="-122"/>
            </a:endParaRPr>
          </a:p>
          <a:p>
            <a:pPr lvl="0">
              <a:defRPr/>
            </a:pPr>
            <a:r>
              <a:rPr lang="en-GB" altLang="zh-CN" sz="1200" dirty="0">
                <a:solidFill>
                  <a:srgbClr val="0033B3"/>
                </a:solidFill>
              </a:rPr>
              <a:t>from </a:t>
            </a:r>
            <a:r>
              <a:rPr lang="en-GB" altLang="zh-CN" sz="1200" dirty="0" err="1">
                <a:solidFill>
                  <a:srgbClr val="0033B3"/>
                </a:solidFill>
              </a:rPr>
              <a:t>sklearn.metrics</a:t>
            </a:r>
            <a:r>
              <a:rPr lang="en-GB" altLang="zh-CN" sz="1200" dirty="0">
                <a:solidFill>
                  <a:srgbClr val="0033B3"/>
                </a:solidFill>
              </a:rPr>
              <a:t> import </a:t>
            </a:r>
            <a:r>
              <a:rPr lang="en-GB" altLang="zh-CN" sz="1200" dirty="0" err="1">
                <a:solidFill>
                  <a:srgbClr val="0033B3"/>
                </a:solidFill>
              </a:rPr>
              <a:t>classification_report</a:t>
            </a:r>
            <a:endParaRPr lang="en-GB" altLang="zh-CN" sz="1200" dirty="0">
              <a:solidFill>
                <a:srgbClr val="0033B3"/>
              </a:solidFill>
            </a:endParaRPr>
          </a:p>
          <a:p>
            <a:pPr lvl="0">
              <a:defRPr/>
            </a:pPr>
            <a:r>
              <a:rPr lang="en-GB" altLang="zh-CN" sz="1200" dirty="0">
                <a:solidFill>
                  <a:srgbClr val="0033B3"/>
                </a:solidFill>
              </a:rPr>
              <a:t>    result = </a:t>
            </a:r>
            <a:r>
              <a:rPr lang="en-GB" altLang="zh-CN" sz="1200" dirty="0" err="1">
                <a:solidFill>
                  <a:srgbClr val="0033B3"/>
                </a:solidFill>
              </a:rPr>
              <a:t>classification_report</a:t>
            </a:r>
            <a:r>
              <a:rPr lang="en-GB" altLang="zh-CN" sz="1200" dirty="0">
                <a:solidFill>
                  <a:srgbClr val="0033B3"/>
                </a:solidFill>
              </a:rPr>
              <a:t>(</a:t>
            </a:r>
            <a:r>
              <a:rPr lang="en-GB" altLang="zh-CN" sz="1200" dirty="0" err="1">
                <a:solidFill>
                  <a:srgbClr val="0033B3"/>
                </a:solidFill>
              </a:rPr>
              <a:t>y_test</a:t>
            </a:r>
            <a:r>
              <a:rPr lang="en-GB" altLang="zh-CN" sz="1200" dirty="0">
                <a:solidFill>
                  <a:srgbClr val="0033B3"/>
                </a:solidFill>
              </a:rPr>
              <a:t>, </a:t>
            </a:r>
            <a:r>
              <a:rPr lang="en-GB" altLang="zh-CN" sz="1200" dirty="0" err="1">
                <a:solidFill>
                  <a:srgbClr val="0033B3"/>
                </a:solidFill>
              </a:rPr>
              <a:t>y_pred</a:t>
            </a:r>
            <a:r>
              <a:rPr lang="en-GB" altLang="zh-CN" sz="1200" dirty="0">
                <a:solidFill>
                  <a:srgbClr val="0033B3"/>
                </a:solidFill>
              </a:rPr>
              <a:t>, </a:t>
            </a:r>
            <a:r>
              <a:rPr lang="en-GB" altLang="zh-CN" sz="1200" dirty="0" err="1">
                <a:solidFill>
                  <a:srgbClr val="0033B3"/>
                </a:solidFill>
              </a:rPr>
              <a:t>target_names</a:t>
            </a:r>
            <a:r>
              <a:rPr lang="en-GB" altLang="zh-CN" sz="1200" dirty="0">
                <a:solidFill>
                  <a:srgbClr val="0033B3"/>
                </a:solidFill>
              </a:rPr>
              <a:t>=['flag0', 'flag1'])</a:t>
            </a:r>
            <a:endParaRPr lang="en-GB" altLang="zh-CN" sz="1200" dirty="0">
              <a:solidFill>
                <a:srgbClr val="0033B3"/>
              </a:solidFill>
            </a:endParaRPr>
          </a:p>
          <a:p>
            <a:pPr lvl="0">
              <a:defRPr/>
            </a:pPr>
            <a:r>
              <a:rPr lang="en-GB" altLang="zh-CN" sz="1200" dirty="0">
                <a:solidFill>
                  <a:srgbClr val="0033B3"/>
                </a:solidFill>
              </a:rPr>
              <a:t>    print('</a:t>
            </a:r>
            <a:r>
              <a:rPr lang="en-GB" altLang="zh-CN" sz="1200" dirty="0" err="1">
                <a:solidFill>
                  <a:srgbClr val="0033B3"/>
                </a:solidFill>
              </a:rPr>
              <a:t>classification_report</a:t>
            </a:r>
            <a:r>
              <a:rPr lang="en-GB" altLang="zh-CN" sz="1200" dirty="0">
                <a:solidFill>
                  <a:srgbClr val="0033B3"/>
                </a:solidFill>
              </a:rPr>
              <a:t> result-&gt;\n', result)</a:t>
            </a:r>
            <a:endParaRPr kumimoji="0" lang="en-GB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0033B3"/>
              </a:solidFill>
              <a:effectLst/>
              <a:uLnTx/>
              <a:uFillTx/>
              <a:latin typeface="Calibri" panose="020F0502020204030204"/>
              <a:ea typeface="黑体" panose="02010609060101010101" pitchFamily="49" charset="-122"/>
              <a:cs typeface="+mn-cs"/>
            </a:endParaRPr>
          </a:p>
          <a:p>
            <a:pPr>
              <a:defRPr/>
            </a:pPr>
            <a:endParaRPr kumimoji="0" lang="en-GB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0033B3"/>
              </a:solidFill>
              <a:effectLst/>
              <a:uLnTx/>
              <a:uFillTx/>
              <a:latin typeface="Calibri" panose="020F0502020204030204"/>
              <a:ea typeface="黑体" panose="02010609060101010101" pitchFamily="49" charset="-122"/>
              <a:cs typeface="+mn-cs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10879" y="839979"/>
            <a:ext cx="6459803" cy="517190"/>
          </a:xfrm>
        </p:spPr>
        <p:txBody>
          <a:bodyPr/>
          <a:lstStyle/>
          <a:p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逻辑回归数学基础 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–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极大似然估计</a:t>
            </a:r>
            <a:endParaRPr kumimoji="1"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4" name="文本占位符 2"/>
          <p:cNvSpPr txBox="1"/>
          <p:nvPr/>
        </p:nvSpPr>
        <p:spPr>
          <a:xfrm>
            <a:off x="1022877" y="1398310"/>
            <a:ext cx="4016262" cy="499578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dirty="0">
                <a:solidFill>
                  <a:prstClr val="black">
                    <a:lumMod val="85000"/>
                    <a:lumOff val="15000"/>
                  </a:prst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极大似然估计</a:t>
            </a:r>
            <a:endParaRPr kumimoji="0" lang="zh-CN" altLang="en-GB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634645" y="1986375"/>
            <a:ext cx="5187029" cy="3852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核心思想：根据</a:t>
            </a:r>
            <a:r>
              <a:rPr lang="zh-CN" altLang="en-US" sz="1400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观测到的结果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来</a:t>
            </a:r>
            <a:r>
              <a:rPr lang="zh-CN" altLang="en-US" sz="1400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估计模型算法中的未知参数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19" name="文本占位符 2"/>
          <p:cNvSpPr txBox="1"/>
          <p:nvPr/>
        </p:nvSpPr>
        <p:spPr>
          <a:xfrm>
            <a:off x="1002998" y="2965147"/>
            <a:ext cx="1485022" cy="499578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dirty="0">
                <a:solidFill>
                  <a:prstClr val="black">
                    <a:lumMod val="85000"/>
                    <a:lumOff val="15000"/>
                  </a:prst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举个栗子</a:t>
            </a:r>
            <a:endParaRPr kumimoji="0" lang="zh-CN" altLang="en-GB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23" name="文本占位符 2"/>
          <p:cNvSpPr txBox="1"/>
          <p:nvPr/>
        </p:nvSpPr>
        <p:spPr>
          <a:xfrm>
            <a:off x="1668723" y="3535765"/>
            <a:ext cx="8145128" cy="1166344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Roboto" panose="02000000000000000000" pitchFamily="2" charset="0"/>
                <a:ea typeface="Alibaba PuHuiTi" pitchFamily="18" charset="-122"/>
                <a:cs typeface="Alibaba PuHuiTi" pitchFamily="18" charset="-122"/>
              </a:rPr>
              <a:t>假设有一枚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Roboto" panose="02000000000000000000" pitchFamily="2" charset="0"/>
                <a:ea typeface="Alibaba PuHuiTi" pitchFamily="18" charset="-122"/>
                <a:cs typeface="Alibaba PuHuiTi" pitchFamily="18" charset="-122"/>
              </a:rPr>
              <a:t>不均匀的硬币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Roboto" panose="02000000000000000000" pitchFamily="2" charset="0"/>
                <a:ea typeface="Alibaba PuHuiTi" pitchFamily="18" charset="-122"/>
                <a:cs typeface="Alibaba PuHuiTi" pitchFamily="18" charset="-122"/>
              </a:rPr>
              <a:t>，出现正面的概率和反面的概率是不同的。假定出现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Roboto" panose="02000000000000000000" pitchFamily="2" charset="0"/>
                <a:ea typeface="Alibaba PuHuiTi" pitchFamily="18" charset="-122"/>
                <a:cs typeface="Alibaba PuHuiTi" pitchFamily="18" charset="-122"/>
              </a:rPr>
              <a:t>正面的概率为</a:t>
            </a:r>
            <a:r>
              <a:rPr lang="zh-CN" altLang="en-US" sz="1400" dirty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Alibaba PuHuiTi" pitchFamily="18" charset="-122"/>
                <a:cs typeface="Alibaba PuHuiTi" pitchFamily="18" charset="-122"/>
              </a:rPr>
              <a:t>𝜃</a:t>
            </a:r>
            <a:r>
              <a:rPr lang="zh-CN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Roboto" panose="02000000000000000000" pitchFamily="2" charset="0"/>
                <a:ea typeface="Alibaba PuHuiTi" pitchFamily="18" charset="-122"/>
                <a:cs typeface="Alibaba PuHuiTi" pitchFamily="18" charset="-122"/>
              </a:rPr>
              <a:t>，</a:t>
            </a:r>
            <a:endParaRPr lang="en-US" altLang="zh-CN" sz="1400" dirty="0">
              <a:solidFill>
                <a:prstClr val="black">
                  <a:lumMod val="85000"/>
                  <a:lumOff val="15000"/>
                </a:prstClr>
              </a:solidFill>
              <a:latin typeface="Roboto" panose="02000000000000000000" pitchFamily="2" charset="0"/>
              <a:ea typeface="Alibaba PuHuiTi" pitchFamily="18" charset="-122"/>
              <a:cs typeface="Alibaba PuHuiTi" pitchFamily="18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Roboto" panose="02000000000000000000" pitchFamily="2" charset="0"/>
                <a:ea typeface="Alibaba PuHuiTi" pitchFamily="18" charset="-122"/>
                <a:cs typeface="Alibaba PuHuiTi" pitchFamily="18" charset="-122"/>
              </a:rPr>
              <a:t>抛了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Roboto" panose="02000000000000000000" pitchFamily="2" charset="0"/>
                <a:ea typeface="Alibaba PuHuiTi" pitchFamily="18" charset="-122"/>
                <a:cs typeface="Alibaba PuHuiTi" pitchFamily="18" charset="-122"/>
              </a:rPr>
              <a:t>6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Roboto" panose="02000000000000000000" pitchFamily="2" charset="0"/>
                <a:ea typeface="Alibaba PuHuiTi" pitchFamily="18" charset="-122"/>
                <a:cs typeface="Alibaba PuHuiTi" pitchFamily="18" charset="-122"/>
              </a:rPr>
              <a:t>次得到如下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Roboto" panose="02000000000000000000" pitchFamily="2" charset="0"/>
                <a:ea typeface="Alibaba PuHuiTi" pitchFamily="18" charset="-122"/>
                <a:cs typeface="Alibaba PuHuiTi" pitchFamily="18" charset="-122"/>
              </a:rPr>
              <a:t>现象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Roboto" panose="02000000000000000000" pitchFamily="2" charset="0"/>
                <a:ea typeface="Alibaba PuHuiTi" pitchFamily="18" charset="-122"/>
                <a:cs typeface="Alibaba PuHuiTi" pitchFamily="18" charset="-122"/>
              </a:rPr>
              <a:t>D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Roboto" panose="02000000000000000000" pitchFamily="2" charset="0"/>
                <a:ea typeface="Alibaba PuHuiTi" pitchFamily="18" charset="-122"/>
                <a:cs typeface="Alibaba PuHuiTi" pitchFamily="18" charset="-122"/>
              </a:rPr>
              <a:t>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Roboto" panose="02000000000000000000" pitchFamily="2" charset="0"/>
                <a:ea typeface="Alibaba PuHuiTi" pitchFamily="18" charset="-122"/>
                <a:cs typeface="Alibaba PuHuiTi" pitchFamily="18" charset="-122"/>
              </a:rPr>
              <a:t>=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Roboto" panose="02000000000000000000" pitchFamily="2" charset="0"/>
                <a:ea typeface="Alibaba PuHuiTi" pitchFamily="18" charset="-122"/>
                <a:cs typeface="Alibaba PuHuiTi" pitchFamily="18" charset="-122"/>
              </a:rPr>
              <a:t>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Roboto" panose="02000000000000000000" pitchFamily="2" charset="0"/>
                <a:ea typeface="Alibaba PuHuiTi" pitchFamily="18" charset="-122"/>
                <a:cs typeface="Alibaba PuHuiTi" pitchFamily="18" charset="-122"/>
              </a:rPr>
              <a:t>{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Roboto" panose="02000000000000000000" pitchFamily="2" charset="0"/>
                <a:ea typeface="Alibaba PuHuiTi" pitchFamily="18" charset="-122"/>
                <a:cs typeface="Alibaba PuHuiTi" pitchFamily="18" charset="-122"/>
              </a:rPr>
              <a:t>正面，反面，反面，正面，正面，正面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Roboto" panose="02000000000000000000" pitchFamily="2" charset="0"/>
                <a:ea typeface="Alibaba PuHuiTi" pitchFamily="18" charset="-122"/>
                <a:cs typeface="Alibaba PuHuiTi" pitchFamily="18" charset="-122"/>
              </a:rPr>
              <a:t>}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Roboto" panose="02000000000000000000" pitchFamily="2" charset="0"/>
                <a:ea typeface="Alibaba PuHuiTi" pitchFamily="18" charset="-122"/>
                <a:cs typeface="Alibaba PuHuiTi" pitchFamily="18" charset="-122"/>
              </a:rPr>
              <a:t>。每次投掷事件都是相互独立的。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Roboto" panose="02000000000000000000" pitchFamily="2" charset="0"/>
              <a:ea typeface="Alibaba PuHuiTi" pitchFamily="18" charset="-122"/>
              <a:cs typeface="Alibaba PuHuiTi" pitchFamily="18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Roboto" panose="02000000000000000000" pitchFamily="2" charset="0"/>
                <a:ea typeface="Alibaba PuHuiTi" pitchFamily="18" charset="-122"/>
                <a:cs typeface="Alibaba PuHuiTi" pitchFamily="18" charset="-122"/>
              </a:rPr>
              <a:t>则</a:t>
            </a:r>
            <a:r>
              <a:rPr lang="zh-CN" altLang="en-US" sz="1400" dirty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Alibaba PuHuiTi" pitchFamily="18" charset="-122"/>
                <a:cs typeface="Alibaba PuHuiTi" pitchFamily="18" charset="-122"/>
              </a:rPr>
              <a:t>根据产生的现象</a:t>
            </a:r>
            <a:r>
              <a:rPr lang="en-US" altLang="zh-CN" sz="1400" dirty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Alibaba PuHuiTi" pitchFamily="18" charset="-122"/>
                <a:cs typeface="Alibaba PuHuiTi" pitchFamily="18" charset="-122"/>
              </a:rPr>
              <a:t>D</a:t>
            </a:r>
            <a:r>
              <a:rPr lang="zh-CN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Roboto" panose="02000000000000000000" pitchFamily="2" charset="0"/>
                <a:ea typeface="Alibaba PuHuiTi" pitchFamily="18" charset="-122"/>
                <a:cs typeface="Alibaba PuHuiTi" pitchFamily="18" charset="-122"/>
              </a:rPr>
              <a:t>，来</a:t>
            </a:r>
            <a:r>
              <a:rPr lang="zh-CN" altLang="en-US" sz="1400" dirty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Alibaba PuHuiTi" pitchFamily="18" charset="-122"/>
                <a:cs typeface="Alibaba PuHuiTi" pitchFamily="18" charset="-122"/>
              </a:rPr>
              <a:t>估计参数𝜃</a:t>
            </a:r>
            <a:r>
              <a:rPr lang="zh-CN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Roboto" panose="02000000000000000000" pitchFamily="2" charset="0"/>
                <a:ea typeface="Alibaba PuHuiTi" pitchFamily="18" charset="-122"/>
                <a:cs typeface="Alibaba PuHuiTi" pitchFamily="18" charset="-122"/>
              </a:rPr>
              <a:t>是多少？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Roboto" panose="02000000000000000000" pitchFamily="2" charset="0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10" name="ïṧlïḋé"/>
          <p:cNvSpPr/>
          <p:nvPr/>
        </p:nvSpPr>
        <p:spPr>
          <a:xfrm>
            <a:off x="8229600" y="1027242"/>
            <a:ext cx="2215299" cy="659854"/>
          </a:xfrm>
          <a:prstGeom prst="ellipse">
            <a:avLst/>
          </a:prstGeom>
          <a:solidFill>
            <a:srgbClr val="AD2A26"/>
          </a:solidFill>
          <a:ln>
            <a:noFill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</a:p>
        </p:txBody>
      </p:sp>
      <p:sp>
        <p:nvSpPr>
          <p:cNvPr id="13" name="îŝ1iḑê"/>
          <p:cNvSpPr/>
          <p:nvPr/>
        </p:nvSpPr>
        <p:spPr bwMode="auto">
          <a:xfrm>
            <a:off x="8921023" y="2719915"/>
            <a:ext cx="478842" cy="519703"/>
          </a:xfrm>
          <a:custGeom>
            <a:avLst/>
            <a:gdLst>
              <a:gd name="connsiteX0" fmla="*/ 435703 w 572779"/>
              <a:gd name="connsiteY0" fmla="*/ 160183 h 606580"/>
              <a:gd name="connsiteX1" fmla="*/ 479697 w 572779"/>
              <a:gd name="connsiteY1" fmla="*/ 160183 h 606580"/>
              <a:gd name="connsiteX2" fmla="*/ 479581 w 572779"/>
              <a:gd name="connsiteY2" fmla="*/ 160472 h 606580"/>
              <a:gd name="connsiteX3" fmla="*/ 479812 w 572779"/>
              <a:gd name="connsiteY3" fmla="*/ 160472 h 606580"/>
              <a:gd name="connsiteX4" fmla="*/ 478713 w 572779"/>
              <a:gd name="connsiteY4" fmla="*/ 162726 h 606580"/>
              <a:gd name="connsiteX5" fmla="*/ 469682 w 572779"/>
              <a:gd name="connsiteY5" fmla="*/ 187227 h 606580"/>
              <a:gd name="connsiteX6" fmla="*/ 474776 w 572779"/>
              <a:gd name="connsiteY6" fmla="*/ 242470 h 606580"/>
              <a:gd name="connsiteX7" fmla="*/ 494284 w 572779"/>
              <a:gd name="connsiteY7" fmla="*/ 242470 h 606580"/>
              <a:gd name="connsiteX8" fmla="*/ 510840 w 572779"/>
              <a:gd name="connsiteY8" fmla="*/ 160183 h 606580"/>
              <a:gd name="connsiteX9" fmla="*/ 527338 w 572779"/>
              <a:gd name="connsiteY9" fmla="*/ 160183 h 606580"/>
              <a:gd name="connsiteX10" fmla="*/ 572779 w 572779"/>
              <a:gd name="connsiteY10" fmla="*/ 205430 h 606580"/>
              <a:gd name="connsiteX11" fmla="*/ 572779 w 572779"/>
              <a:gd name="connsiteY11" fmla="*/ 337413 h 606580"/>
              <a:gd name="connsiteX12" fmla="*/ 527396 w 572779"/>
              <a:gd name="connsiteY12" fmla="*/ 382717 h 606580"/>
              <a:gd name="connsiteX13" fmla="*/ 521607 w 572779"/>
              <a:gd name="connsiteY13" fmla="*/ 382717 h 606580"/>
              <a:gd name="connsiteX14" fmla="*/ 521607 w 572779"/>
              <a:gd name="connsiteY14" fmla="*/ 574624 h 606580"/>
              <a:gd name="connsiteX15" fmla="*/ 489595 w 572779"/>
              <a:gd name="connsiteY15" fmla="*/ 606580 h 606580"/>
              <a:gd name="connsiteX16" fmla="*/ 457815 w 572779"/>
              <a:gd name="connsiteY16" fmla="*/ 578149 h 606580"/>
              <a:gd name="connsiteX17" fmla="*/ 425978 w 572779"/>
              <a:gd name="connsiteY17" fmla="*/ 606580 h 606580"/>
              <a:gd name="connsiteX18" fmla="*/ 393966 w 572779"/>
              <a:gd name="connsiteY18" fmla="*/ 574624 h 606580"/>
              <a:gd name="connsiteX19" fmla="*/ 393966 w 572779"/>
              <a:gd name="connsiteY19" fmla="*/ 392541 h 606580"/>
              <a:gd name="connsiteX20" fmla="*/ 422967 w 572779"/>
              <a:gd name="connsiteY20" fmla="*/ 337528 h 606580"/>
              <a:gd name="connsiteX21" fmla="*/ 422967 w 572779"/>
              <a:gd name="connsiteY21" fmla="*/ 242528 h 606580"/>
              <a:gd name="connsiteX22" fmla="*/ 440739 w 572779"/>
              <a:gd name="connsiteY22" fmla="*/ 242528 h 606580"/>
              <a:gd name="connsiteX23" fmla="*/ 445833 w 572779"/>
              <a:gd name="connsiteY23" fmla="*/ 186996 h 606580"/>
              <a:gd name="connsiteX24" fmla="*/ 445196 w 572779"/>
              <a:gd name="connsiteY24" fmla="*/ 183991 h 606580"/>
              <a:gd name="connsiteX25" fmla="*/ 436860 w 572779"/>
              <a:gd name="connsiteY25" fmla="*/ 162726 h 606580"/>
              <a:gd name="connsiteX26" fmla="*/ 435818 w 572779"/>
              <a:gd name="connsiteY26" fmla="*/ 160472 h 606580"/>
              <a:gd name="connsiteX27" fmla="*/ 435876 w 572779"/>
              <a:gd name="connsiteY27" fmla="*/ 160472 h 606580"/>
              <a:gd name="connsiteX28" fmla="*/ 435703 w 572779"/>
              <a:gd name="connsiteY28" fmla="*/ 160183 h 606580"/>
              <a:gd name="connsiteX29" fmla="*/ 264349 w 572779"/>
              <a:gd name="connsiteY29" fmla="*/ 160183 h 606580"/>
              <a:gd name="connsiteX30" fmla="*/ 308327 w 572779"/>
              <a:gd name="connsiteY30" fmla="*/ 160183 h 606580"/>
              <a:gd name="connsiteX31" fmla="*/ 308154 w 572779"/>
              <a:gd name="connsiteY31" fmla="*/ 160472 h 606580"/>
              <a:gd name="connsiteX32" fmla="*/ 308385 w 572779"/>
              <a:gd name="connsiteY32" fmla="*/ 160472 h 606580"/>
              <a:gd name="connsiteX33" fmla="*/ 307344 w 572779"/>
              <a:gd name="connsiteY33" fmla="*/ 162726 h 606580"/>
              <a:gd name="connsiteX34" fmla="*/ 298316 w 572779"/>
              <a:gd name="connsiteY34" fmla="*/ 187227 h 606580"/>
              <a:gd name="connsiteX35" fmla="*/ 303409 w 572779"/>
              <a:gd name="connsiteY35" fmla="*/ 242470 h 606580"/>
              <a:gd name="connsiteX36" fmla="*/ 322910 w 572779"/>
              <a:gd name="connsiteY36" fmla="*/ 242470 h 606580"/>
              <a:gd name="connsiteX37" fmla="*/ 339401 w 572779"/>
              <a:gd name="connsiteY37" fmla="*/ 160183 h 606580"/>
              <a:gd name="connsiteX38" fmla="*/ 355951 w 572779"/>
              <a:gd name="connsiteY38" fmla="*/ 160183 h 606580"/>
              <a:gd name="connsiteX39" fmla="*/ 401376 w 572779"/>
              <a:gd name="connsiteY39" fmla="*/ 205430 h 606580"/>
              <a:gd name="connsiteX40" fmla="*/ 401376 w 572779"/>
              <a:gd name="connsiteY40" fmla="*/ 337413 h 606580"/>
              <a:gd name="connsiteX41" fmla="*/ 356009 w 572779"/>
              <a:gd name="connsiteY41" fmla="*/ 382717 h 606580"/>
              <a:gd name="connsiteX42" fmla="*/ 350222 w 572779"/>
              <a:gd name="connsiteY42" fmla="*/ 382717 h 606580"/>
              <a:gd name="connsiteX43" fmla="*/ 350222 w 572779"/>
              <a:gd name="connsiteY43" fmla="*/ 574624 h 606580"/>
              <a:gd name="connsiteX44" fmla="*/ 318222 w 572779"/>
              <a:gd name="connsiteY44" fmla="*/ 606580 h 606580"/>
              <a:gd name="connsiteX45" fmla="*/ 286396 w 572779"/>
              <a:gd name="connsiteY45" fmla="*/ 578149 h 606580"/>
              <a:gd name="connsiteX46" fmla="*/ 254628 w 572779"/>
              <a:gd name="connsiteY46" fmla="*/ 606580 h 606580"/>
              <a:gd name="connsiteX47" fmla="*/ 222628 w 572779"/>
              <a:gd name="connsiteY47" fmla="*/ 574624 h 606580"/>
              <a:gd name="connsiteX48" fmla="*/ 222628 w 572779"/>
              <a:gd name="connsiteY48" fmla="*/ 382833 h 606580"/>
              <a:gd name="connsiteX49" fmla="*/ 216841 w 572779"/>
              <a:gd name="connsiteY49" fmla="*/ 382833 h 606580"/>
              <a:gd name="connsiteX50" fmla="*/ 171474 w 572779"/>
              <a:gd name="connsiteY50" fmla="*/ 337528 h 606580"/>
              <a:gd name="connsiteX51" fmla="*/ 171474 w 572779"/>
              <a:gd name="connsiteY51" fmla="*/ 205545 h 606580"/>
              <a:gd name="connsiteX52" fmla="*/ 216841 w 572779"/>
              <a:gd name="connsiteY52" fmla="*/ 160241 h 606580"/>
              <a:gd name="connsiteX53" fmla="*/ 233333 w 572779"/>
              <a:gd name="connsiteY53" fmla="*/ 160241 h 606580"/>
              <a:gd name="connsiteX54" fmla="*/ 249825 w 572779"/>
              <a:gd name="connsiteY54" fmla="*/ 242528 h 606580"/>
              <a:gd name="connsiteX55" fmla="*/ 269383 w 572779"/>
              <a:gd name="connsiteY55" fmla="*/ 242528 h 606580"/>
              <a:gd name="connsiteX56" fmla="*/ 274476 w 572779"/>
              <a:gd name="connsiteY56" fmla="*/ 186996 h 606580"/>
              <a:gd name="connsiteX57" fmla="*/ 273839 w 572779"/>
              <a:gd name="connsiteY57" fmla="*/ 183991 h 606580"/>
              <a:gd name="connsiteX58" fmla="*/ 265506 w 572779"/>
              <a:gd name="connsiteY58" fmla="*/ 162726 h 606580"/>
              <a:gd name="connsiteX59" fmla="*/ 264407 w 572779"/>
              <a:gd name="connsiteY59" fmla="*/ 160472 h 606580"/>
              <a:gd name="connsiteX60" fmla="*/ 264523 w 572779"/>
              <a:gd name="connsiteY60" fmla="*/ 160472 h 606580"/>
              <a:gd name="connsiteX61" fmla="*/ 264349 w 572779"/>
              <a:gd name="connsiteY61" fmla="*/ 160183 h 606580"/>
              <a:gd name="connsiteX62" fmla="*/ 92987 w 572779"/>
              <a:gd name="connsiteY62" fmla="*/ 160183 h 606580"/>
              <a:gd name="connsiteX63" fmla="*/ 136964 w 572779"/>
              <a:gd name="connsiteY63" fmla="*/ 160183 h 606580"/>
              <a:gd name="connsiteX64" fmla="*/ 136791 w 572779"/>
              <a:gd name="connsiteY64" fmla="*/ 160472 h 606580"/>
              <a:gd name="connsiteX65" fmla="*/ 137022 w 572779"/>
              <a:gd name="connsiteY65" fmla="*/ 160472 h 606580"/>
              <a:gd name="connsiteX66" fmla="*/ 135923 w 572779"/>
              <a:gd name="connsiteY66" fmla="*/ 162726 h 606580"/>
              <a:gd name="connsiteX67" fmla="*/ 126896 w 572779"/>
              <a:gd name="connsiteY67" fmla="*/ 187227 h 606580"/>
              <a:gd name="connsiteX68" fmla="*/ 131988 w 572779"/>
              <a:gd name="connsiteY68" fmla="*/ 242470 h 606580"/>
              <a:gd name="connsiteX69" fmla="*/ 149752 w 572779"/>
              <a:gd name="connsiteY69" fmla="*/ 242470 h 606580"/>
              <a:gd name="connsiteX70" fmla="*/ 149752 w 572779"/>
              <a:gd name="connsiteY70" fmla="*/ 337471 h 606580"/>
              <a:gd name="connsiteX71" fmla="*/ 178742 w 572779"/>
              <a:gd name="connsiteY71" fmla="*/ 392483 h 606580"/>
              <a:gd name="connsiteX72" fmla="*/ 178742 w 572779"/>
              <a:gd name="connsiteY72" fmla="*/ 574624 h 606580"/>
              <a:gd name="connsiteX73" fmla="*/ 146743 w 572779"/>
              <a:gd name="connsiteY73" fmla="*/ 606580 h 606580"/>
              <a:gd name="connsiteX74" fmla="*/ 114976 w 572779"/>
              <a:gd name="connsiteY74" fmla="*/ 578149 h 606580"/>
              <a:gd name="connsiteX75" fmla="*/ 83151 w 572779"/>
              <a:gd name="connsiteY75" fmla="*/ 606580 h 606580"/>
              <a:gd name="connsiteX76" fmla="*/ 51152 w 572779"/>
              <a:gd name="connsiteY76" fmla="*/ 574624 h 606580"/>
              <a:gd name="connsiteX77" fmla="*/ 51152 w 572779"/>
              <a:gd name="connsiteY77" fmla="*/ 382833 h 606580"/>
              <a:gd name="connsiteX78" fmla="*/ 45365 w 572779"/>
              <a:gd name="connsiteY78" fmla="*/ 382833 h 606580"/>
              <a:gd name="connsiteX79" fmla="*/ 0 w 572779"/>
              <a:gd name="connsiteY79" fmla="*/ 337528 h 606580"/>
              <a:gd name="connsiteX80" fmla="*/ 0 w 572779"/>
              <a:gd name="connsiteY80" fmla="*/ 205545 h 606580"/>
              <a:gd name="connsiteX81" fmla="*/ 45365 w 572779"/>
              <a:gd name="connsiteY81" fmla="*/ 160241 h 606580"/>
              <a:gd name="connsiteX82" fmla="*/ 61972 w 572779"/>
              <a:gd name="connsiteY82" fmla="*/ 160241 h 606580"/>
              <a:gd name="connsiteX83" fmla="*/ 78464 w 572779"/>
              <a:gd name="connsiteY83" fmla="*/ 242528 h 606580"/>
              <a:gd name="connsiteX84" fmla="*/ 97964 w 572779"/>
              <a:gd name="connsiteY84" fmla="*/ 242528 h 606580"/>
              <a:gd name="connsiteX85" fmla="*/ 103056 w 572779"/>
              <a:gd name="connsiteY85" fmla="*/ 186996 h 606580"/>
              <a:gd name="connsiteX86" fmla="*/ 102477 w 572779"/>
              <a:gd name="connsiteY86" fmla="*/ 183991 h 606580"/>
              <a:gd name="connsiteX87" fmla="*/ 94145 w 572779"/>
              <a:gd name="connsiteY87" fmla="*/ 162726 h 606580"/>
              <a:gd name="connsiteX88" fmla="*/ 93045 w 572779"/>
              <a:gd name="connsiteY88" fmla="*/ 160472 h 606580"/>
              <a:gd name="connsiteX89" fmla="*/ 93103 w 572779"/>
              <a:gd name="connsiteY89" fmla="*/ 160472 h 606580"/>
              <a:gd name="connsiteX90" fmla="*/ 92987 w 572779"/>
              <a:gd name="connsiteY90" fmla="*/ 160183 h 606580"/>
              <a:gd name="connsiteX91" fmla="*/ 457411 w 572779"/>
              <a:gd name="connsiteY91" fmla="*/ 751 h 606580"/>
              <a:gd name="connsiteX92" fmla="*/ 458047 w 572779"/>
              <a:gd name="connsiteY92" fmla="*/ 751 h 606580"/>
              <a:gd name="connsiteX93" fmla="*/ 521621 w 572779"/>
              <a:gd name="connsiteY93" fmla="*/ 49915 h 606580"/>
              <a:gd name="connsiteX94" fmla="*/ 523761 w 572779"/>
              <a:gd name="connsiteY94" fmla="*/ 66553 h 606580"/>
              <a:gd name="connsiteX95" fmla="*/ 458105 w 572779"/>
              <a:gd name="connsiteY95" fmla="*/ 132124 h 606580"/>
              <a:gd name="connsiteX96" fmla="*/ 457469 w 572779"/>
              <a:gd name="connsiteY96" fmla="*/ 132124 h 606580"/>
              <a:gd name="connsiteX97" fmla="*/ 393895 w 572779"/>
              <a:gd name="connsiteY97" fmla="*/ 82960 h 606580"/>
              <a:gd name="connsiteX98" fmla="*/ 391755 w 572779"/>
              <a:gd name="connsiteY98" fmla="*/ 66322 h 606580"/>
              <a:gd name="connsiteX99" fmla="*/ 457411 w 572779"/>
              <a:gd name="connsiteY99" fmla="*/ 751 h 606580"/>
              <a:gd name="connsiteX100" fmla="*/ 285868 w 572779"/>
              <a:gd name="connsiteY100" fmla="*/ 751 h 606580"/>
              <a:gd name="connsiteX101" fmla="*/ 286621 w 572779"/>
              <a:gd name="connsiteY101" fmla="*/ 751 h 606580"/>
              <a:gd name="connsiteX102" fmla="*/ 350227 w 572779"/>
              <a:gd name="connsiteY102" fmla="*/ 49915 h 606580"/>
              <a:gd name="connsiteX103" fmla="*/ 352369 w 572779"/>
              <a:gd name="connsiteY103" fmla="*/ 66553 h 606580"/>
              <a:gd name="connsiteX104" fmla="*/ 286736 w 572779"/>
              <a:gd name="connsiteY104" fmla="*/ 132124 h 606580"/>
              <a:gd name="connsiteX105" fmla="*/ 286100 w 572779"/>
              <a:gd name="connsiteY105" fmla="*/ 132124 h 606580"/>
              <a:gd name="connsiteX106" fmla="*/ 222493 w 572779"/>
              <a:gd name="connsiteY106" fmla="*/ 82845 h 606580"/>
              <a:gd name="connsiteX107" fmla="*/ 220351 w 572779"/>
              <a:gd name="connsiteY107" fmla="*/ 66264 h 606580"/>
              <a:gd name="connsiteX108" fmla="*/ 285868 w 572779"/>
              <a:gd name="connsiteY108" fmla="*/ 751 h 606580"/>
              <a:gd name="connsiteX109" fmla="*/ 114639 w 572779"/>
              <a:gd name="connsiteY109" fmla="*/ 751 h 606580"/>
              <a:gd name="connsiteX110" fmla="*/ 115275 w 572779"/>
              <a:gd name="connsiteY110" fmla="*/ 751 h 606580"/>
              <a:gd name="connsiteX111" fmla="*/ 178882 w 572779"/>
              <a:gd name="connsiteY111" fmla="*/ 49915 h 606580"/>
              <a:gd name="connsiteX112" fmla="*/ 181024 w 572779"/>
              <a:gd name="connsiteY112" fmla="*/ 66553 h 606580"/>
              <a:gd name="connsiteX113" fmla="*/ 115333 w 572779"/>
              <a:gd name="connsiteY113" fmla="*/ 132124 h 606580"/>
              <a:gd name="connsiteX114" fmla="*/ 114754 w 572779"/>
              <a:gd name="connsiteY114" fmla="*/ 132124 h 606580"/>
              <a:gd name="connsiteX115" fmla="*/ 51148 w 572779"/>
              <a:gd name="connsiteY115" fmla="*/ 82960 h 606580"/>
              <a:gd name="connsiteX116" fmla="*/ 49006 w 572779"/>
              <a:gd name="connsiteY116" fmla="*/ 66322 h 606580"/>
              <a:gd name="connsiteX117" fmla="*/ 114639 w 572779"/>
              <a:gd name="connsiteY117" fmla="*/ 751 h 606580"/>
              <a:gd name="connsiteX118" fmla="*/ 457410 w 572779"/>
              <a:gd name="connsiteY118" fmla="*/ 423 h 606580"/>
              <a:gd name="connsiteX119" fmla="*/ 391355 w 572779"/>
              <a:gd name="connsiteY119" fmla="*/ 66356 h 606580"/>
              <a:gd name="connsiteX120" fmla="*/ 393497 w 572779"/>
              <a:gd name="connsiteY120" fmla="*/ 83056 h 606580"/>
              <a:gd name="connsiteX121" fmla="*/ 457468 w 572779"/>
              <a:gd name="connsiteY121" fmla="*/ 132521 h 606580"/>
              <a:gd name="connsiteX122" fmla="*/ 457815 w 572779"/>
              <a:gd name="connsiteY122" fmla="*/ 132521 h 606580"/>
              <a:gd name="connsiteX123" fmla="*/ 458104 w 572779"/>
              <a:gd name="connsiteY123" fmla="*/ 132521 h 606580"/>
              <a:gd name="connsiteX124" fmla="*/ 524159 w 572779"/>
              <a:gd name="connsiteY124" fmla="*/ 66587 h 606580"/>
              <a:gd name="connsiteX125" fmla="*/ 522017 w 572779"/>
              <a:gd name="connsiteY125" fmla="*/ 49887 h 606580"/>
              <a:gd name="connsiteX126" fmla="*/ 458046 w 572779"/>
              <a:gd name="connsiteY126" fmla="*/ 423 h 606580"/>
              <a:gd name="connsiteX127" fmla="*/ 457699 w 572779"/>
              <a:gd name="connsiteY127" fmla="*/ 423 h 606580"/>
              <a:gd name="connsiteX128" fmla="*/ 114646 w 572779"/>
              <a:gd name="connsiteY128" fmla="*/ 423 h 606580"/>
              <a:gd name="connsiteX129" fmla="*/ 48620 w 572779"/>
              <a:gd name="connsiteY129" fmla="*/ 66356 h 606580"/>
              <a:gd name="connsiteX130" fmla="*/ 50761 w 572779"/>
              <a:gd name="connsiteY130" fmla="*/ 83056 h 606580"/>
              <a:gd name="connsiteX131" fmla="*/ 114762 w 572779"/>
              <a:gd name="connsiteY131" fmla="*/ 132521 h 606580"/>
              <a:gd name="connsiteX132" fmla="*/ 115051 w 572779"/>
              <a:gd name="connsiteY132" fmla="*/ 132521 h 606580"/>
              <a:gd name="connsiteX133" fmla="*/ 115340 w 572779"/>
              <a:gd name="connsiteY133" fmla="*/ 132521 h 606580"/>
              <a:gd name="connsiteX134" fmla="*/ 181424 w 572779"/>
              <a:gd name="connsiteY134" fmla="*/ 66587 h 606580"/>
              <a:gd name="connsiteX135" fmla="*/ 179225 w 572779"/>
              <a:gd name="connsiteY135" fmla="*/ 49887 h 606580"/>
              <a:gd name="connsiteX136" fmla="*/ 115282 w 572779"/>
              <a:gd name="connsiteY136" fmla="*/ 423 h 606580"/>
              <a:gd name="connsiteX137" fmla="*/ 114993 w 572779"/>
              <a:gd name="connsiteY137" fmla="*/ 423 h 606580"/>
              <a:gd name="connsiteX138" fmla="*/ 286036 w 572779"/>
              <a:gd name="connsiteY138" fmla="*/ 397 h 606580"/>
              <a:gd name="connsiteX139" fmla="*/ 219952 w 572779"/>
              <a:gd name="connsiteY139" fmla="*/ 66286 h 606580"/>
              <a:gd name="connsiteX140" fmla="*/ 222151 w 572779"/>
              <a:gd name="connsiteY140" fmla="*/ 82990 h 606580"/>
              <a:gd name="connsiteX141" fmla="*/ 286094 w 572779"/>
              <a:gd name="connsiteY141" fmla="*/ 132522 h 606580"/>
              <a:gd name="connsiteX142" fmla="*/ 286383 w 572779"/>
              <a:gd name="connsiteY142" fmla="*/ 132522 h 606580"/>
              <a:gd name="connsiteX143" fmla="*/ 286730 w 572779"/>
              <a:gd name="connsiteY143" fmla="*/ 132522 h 606580"/>
              <a:gd name="connsiteX144" fmla="*/ 352756 w 572779"/>
              <a:gd name="connsiteY144" fmla="*/ 66575 h 606580"/>
              <a:gd name="connsiteX145" fmla="*/ 350615 w 572779"/>
              <a:gd name="connsiteY145" fmla="*/ 49872 h 606580"/>
              <a:gd name="connsiteX146" fmla="*/ 286614 w 572779"/>
              <a:gd name="connsiteY146" fmla="*/ 397 h 606580"/>
              <a:gd name="connsiteX147" fmla="*/ 286325 w 572779"/>
              <a:gd name="connsiteY147" fmla="*/ 397 h 606580"/>
              <a:gd name="connsiteX148" fmla="*/ 457411 w 572779"/>
              <a:gd name="connsiteY148" fmla="*/ 0 h 606580"/>
              <a:gd name="connsiteX149" fmla="*/ 458047 w 572779"/>
              <a:gd name="connsiteY149" fmla="*/ 0 h 606580"/>
              <a:gd name="connsiteX150" fmla="*/ 522315 w 572779"/>
              <a:gd name="connsiteY150" fmla="*/ 49741 h 606580"/>
              <a:gd name="connsiteX151" fmla="*/ 524513 w 572779"/>
              <a:gd name="connsiteY151" fmla="*/ 66553 h 606580"/>
              <a:gd name="connsiteX152" fmla="*/ 458105 w 572779"/>
              <a:gd name="connsiteY152" fmla="*/ 132875 h 606580"/>
              <a:gd name="connsiteX153" fmla="*/ 457469 w 572779"/>
              <a:gd name="connsiteY153" fmla="*/ 132875 h 606580"/>
              <a:gd name="connsiteX154" fmla="*/ 393201 w 572779"/>
              <a:gd name="connsiteY154" fmla="*/ 83133 h 606580"/>
              <a:gd name="connsiteX155" fmla="*/ 391003 w 572779"/>
              <a:gd name="connsiteY155" fmla="*/ 66322 h 606580"/>
              <a:gd name="connsiteX156" fmla="*/ 457411 w 572779"/>
              <a:gd name="connsiteY156" fmla="*/ 0 h 606580"/>
              <a:gd name="connsiteX157" fmla="*/ 285868 w 572779"/>
              <a:gd name="connsiteY157" fmla="*/ 0 h 606580"/>
              <a:gd name="connsiteX158" fmla="*/ 286621 w 572779"/>
              <a:gd name="connsiteY158" fmla="*/ 0 h 606580"/>
              <a:gd name="connsiteX159" fmla="*/ 350980 w 572779"/>
              <a:gd name="connsiteY159" fmla="*/ 49741 h 606580"/>
              <a:gd name="connsiteX160" fmla="*/ 353179 w 572779"/>
              <a:gd name="connsiteY160" fmla="*/ 66553 h 606580"/>
              <a:gd name="connsiteX161" fmla="*/ 286736 w 572779"/>
              <a:gd name="connsiteY161" fmla="*/ 132875 h 606580"/>
              <a:gd name="connsiteX162" fmla="*/ 286100 w 572779"/>
              <a:gd name="connsiteY162" fmla="*/ 132875 h 606580"/>
              <a:gd name="connsiteX163" fmla="*/ 221740 w 572779"/>
              <a:gd name="connsiteY163" fmla="*/ 83076 h 606580"/>
              <a:gd name="connsiteX164" fmla="*/ 219599 w 572779"/>
              <a:gd name="connsiteY164" fmla="*/ 66264 h 606580"/>
              <a:gd name="connsiteX165" fmla="*/ 285868 w 572779"/>
              <a:gd name="connsiteY165" fmla="*/ 0 h 606580"/>
              <a:gd name="connsiteX166" fmla="*/ 114639 w 572779"/>
              <a:gd name="connsiteY166" fmla="*/ 0 h 606580"/>
              <a:gd name="connsiteX167" fmla="*/ 115275 w 572779"/>
              <a:gd name="connsiteY167" fmla="*/ 0 h 606580"/>
              <a:gd name="connsiteX168" fmla="*/ 179635 w 572779"/>
              <a:gd name="connsiteY168" fmla="*/ 49741 h 606580"/>
              <a:gd name="connsiteX169" fmla="*/ 181776 w 572779"/>
              <a:gd name="connsiteY169" fmla="*/ 66553 h 606580"/>
              <a:gd name="connsiteX170" fmla="*/ 115333 w 572779"/>
              <a:gd name="connsiteY170" fmla="*/ 132875 h 606580"/>
              <a:gd name="connsiteX171" fmla="*/ 114754 w 572779"/>
              <a:gd name="connsiteY171" fmla="*/ 132875 h 606580"/>
              <a:gd name="connsiteX172" fmla="*/ 50395 w 572779"/>
              <a:gd name="connsiteY172" fmla="*/ 83133 h 606580"/>
              <a:gd name="connsiteX173" fmla="*/ 48196 w 572779"/>
              <a:gd name="connsiteY173" fmla="*/ 66322 h 606580"/>
              <a:gd name="connsiteX174" fmla="*/ 114639 w 572779"/>
              <a:gd name="connsiteY174" fmla="*/ 0 h 606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</a:cxnLst>
            <a:rect l="l" t="t" r="r" b="b"/>
            <a:pathLst>
              <a:path w="572779" h="606580">
                <a:moveTo>
                  <a:pt x="435703" y="160183"/>
                </a:moveTo>
                <a:lnTo>
                  <a:pt x="479697" y="160183"/>
                </a:lnTo>
                <a:cubicBezTo>
                  <a:pt x="479639" y="160241"/>
                  <a:pt x="479639" y="160414"/>
                  <a:pt x="479581" y="160472"/>
                </a:cubicBezTo>
                <a:lnTo>
                  <a:pt x="479812" y="160472"/>
                </a:lnTo>
                <a:cubicBezTo>
                  <a:pt x="479407" y="161281"/>
                  <a:pt x="478713" y="162726"/>
                  <a:pt x="478713" y="162726"/>
                </a:cubicBezTo>
                <a:cubicBezTo>
                  <a:pt x="474834" y="170989"/>
                  <a:pt x="471245" y="178848"/>
                  <a:pt x="469682" y="187227"/>
                </a:cubicBezTo>
                <a:lnTo>
                  <a:pt x="474776" y="242470"/>
                </a:lnTo>
                <a:lnTo>
                  <a:pt x="494284" y="242470"/>
                </a:lnTo>
                <a:lnTo>
                  <a:pt x="510840" y="160183"/>
                </a:lnTo>
                <a:lnTo>
                  <a:pt x="527338" y="160183"/>
                </a:lnTo>
                <a:cubicBezTo>
                  <a:pt x="552345" y="160183"/>
                  <a:pt x="572663" y="180466"/>
                  <a:pt x="572779" y="205430"/>
                </a:cubicBezTo>
                <a:lnTo>
                  <a:pt x="572779" y="337413"/>
                </a:lnTo>
                <a:cubicBezTo>
                  <a:pt x="572779" y="362434"/>
                  <a:pt x="552519" y="382717"/>
                  <a:pt x="527396" y="382717"/>
                </a:cubicBezTo>
                <a:lnTo>
                  <a:pt x="521607" y="382717"/>
                </a:lnTo>
                <a:lnTo>
                  <a:pt x="521607" y="574624"/>
                </a:lnTo>
                <a:cubicBezTo>
                  <a:pt x="521607" y="592249"/>
                  <a:pt x="507251" y="606580"/>
                  <a:pt x="489595" y="606580"/>
                </a:cubicBezTo>
                <a:cubicBezTo>
                  <a:pt x="473155" y="606580"/>
                  <a:pt x="459552" y="594098"/>
                  <a:pt x="457815" y="578149"/>
                </a:cubicBezTo>
                <a:cubicBezTo>
                  <a:pt x="456021" y="594214"/>
                  <a:pt x="442417" y="606580"/>
                  <a:pt x="425978" y="606580"/>
                </a:cubicBezTo>
                <a:cubicBezTo>
                  <a:pt x="408322" y="606580"/>
                  <a:pt x="393966" y="592249"/>
                  <a:pt x="393966" y="574624"/>
                </a:cubicBezTo>
                <a:lnTo>
                  <a:pt x="393966" y="392541"/>
                </a:lnTo>
                <a:cubicBezTo>
                  <a:pt x="411506" y="380521"/>
                  <a:pt x="422967" y="360354"/>
                  <a:pt x="422967" y="337528"/>
                </a:cubicBezTo>
                <a:lnTo>
                  <a:pt x="422967" y="242528"/>
                </a:lnTo>
                <a:lnTo>
                  <a:pt x="440739" y="242528"/>
                </a:lnTo>
                <a:lnTo>
                  <a:pt x="445833" y="186996"/>
                </a:lnTo>
                <a:cubicBezTo>
                  <a:pt x="445659" y="186013"/>
                  <a:pt x="445428" y="184973"/>
                  <a:pt x="445196" y="183991"/>
                </a:cubicBezTo>
                <a:cubicBezTo>
                  <a:pt x="443459" y="176768"/>
                  <a:pt x="440276" y="169891"/>
                  <a:pt x="436860" y="162726"/>
                </a:cubicBezTo>
                <a:cubicBezTo>
                  <a:pt x="436860" y="162726"/>
                  <a:pt x="436166" y="161281"/>
                  <a:pt x="435818" y="160472"/>
                </a:cubicBezTo>
                <a:lnTo>
                  <a:pt x="435876" y="160472"/>
                </a:lnTo>
                <a:cubicBezTo>
                  <a:pt x="435818" y="160356"/>
                  <a:pt x="435818" y="160241"/>
                  <a:pt x="435703" y="160183"/>
                </a:cubicBezTo>
                <a:close/>
                <a:moveTo>
                  <a:pt x="264349" y="160183"/>
                </a:moveTo>
                <a:lnTo>
                  <a:pt x="308327" y="160183"/>
                </a:lnTo>
                <a:cubicBezTo>
                  <a:pt x="308269" y="160241"/>
                  <a:pt x="308269" y="160414"/>
                  <a:pt x="308154" y="160472"/>
                </a:cubicBezTo>
                <a:lnTo>
                  <a:pt x="308385" y="160472"/>
                </a:lnTo>
                <a:cubicBezTo>
                  <a:pt x="308038" y="161281"/>
                  <a:pt x="307344" y="162726"/>
                  <a:pt x="307344" y="162726"/>
                </a:cubicBezTo>
                <a:cubicBezTo>
                  <a:pt x="303467" y="170989"/>
                  <a:pt x="299821" y="178848"/>
                  <a:pt x="298316" y="187227"/>
                </a:cubicBezTo>
                <a:lnTo>
                  <a:pt x="303409" y="242470"/>
                </a:lnTo>
                <a:lnTo>
                  <a:pt x="322910" y="242470"/>
                </a:lnTo>
                <a:lnTo>
                  <a:pt x="339401" y="160183"/>
                </a:lnTo>
                <a:lnTo>
                  <a:pt x="355951" y="160183"/>
                </a:lnTo>
                <a:cubicBezTo>
                  <a:pt x="380949" y="160183"/>
                  <a:pt x="401202" y="180466"/>
                  <a:pt x="401376" y="205430"/>
                </a:cubicBezTo>
                <a:lnTo>
                  <a:pt x="401376" y="337413"/>
                </a:lnTo>
                <a:cubicBezTo>
                  <a:pt x="401376" y="362434"/>
                  <a:pt x="381065" y="382717"/>
                  <a:pt x="356009" y="382717"/>
                </a:cubicBezTo>
                <a:lnTo>
                  <a:pt x="350222" y="382717"/>
                </a:lnTo>
                <a:lnTo>
                  <a:pt x="350222" y="574624"/>
                </a:lnTo>
                <a:cubicBezTo>
                  <a:pt x="350222" y="592249"/>
                  <a:pt x="335872" y="606580"/>
                  <a:pt x="318222" y="606580"/>
                </a:cubicBezTo>
                <a:cubicBezTo>
                  <a:pt x="301788" y="606580"/>
                  <a:pt x="288190" y="594098"/>
                  <a:pt x="286396" y="578149"/>
                </a:cubicBezTo>
                <a:cubicBezTo>
                  <a:pt x="284660" y="594214"/>
                  <a:pt x="271062" y="606580"/>
                  <a:pt x="254628" y="606580"/>
                </a:cubicBezTo>
                <a:cubicBezTo>
                  <a:pt x="236978" y="606580"/>
                  <a:pt x="222628" y="592249"/>
                  <a:pt x="222628" y="574624"/>
                </a:cubicBezTo>
                <a:lnTo>
                  <a:pt x="222628" y="382833"/>
                </a:lnTo>
                <a:lnTo>
                  <a:pt x="216841" y="382833"/>
                </a:lnTo>
                <a:cubicBezTo>
                  <a:pt x="191727" y="382833"/>
                  <a:pt x="171474" y="362608"/>
                  <a:pt x="171474" y="337528"/>
                </a:cubicBezTo>
                <a:lnTo>
                  <a:pt x="171474" y="205545"/>
                </a:lnTo>
                <a:cubicBezTo>
                  <a:pt x="171474" y="180524"/>
                  <a:pt x="191727" y="160241"/>
                  <a:pt x="216841" y="160241"/>
                </a:cubicBezTo>
                <a:lnTo>
                  <a:pt x="233333" y="160241"/>
                </a:lnTo>
                <a:lnTo>
                  <a:pt x="249825" y="242528"/>
                </a:lnTo>
                <a:lnTo>
                  <a:pt x="269383" y="242528"/>
                </a:lnTo>
                <a:lnTo>
                  <a:pt x="274476" y="186996"/>
                </a:lnTo>
                <a:cubicBezTo>
                  <a:pt x="274302" y="186013"/>
                  <a:pt x="274071" y="184973"/>
                  <a:pt x="273839" y="183991"/>
                </a:cubicBezTo>
                <a:cubicBezTo>
                  <a:pt x="272045" y="176768"/>
                  <a:pt x="268921" y="169891"/>
                  <a:pt x="265506" y="162726"/>
                </a:cubicBezTo>
                <a:cubicBezTo>
                  <a:pt x="265506" y="162726"/>
                  <a:pt x="264812" y="161281"/>
                  <a:pt x="264407" y="160472"/>
                </a:cubicBezTo>
                <a:lnTo>
                  <a:pt x="264523" y="160472"/>
                </a:lnTo>
                <a:cubicBezTo>
                  <a:pt x="264407" y="160356"/>
                  <a:pt x="264407" y="160241"/>
                  <a:pt x="264349" y="160183"/>
                </a:cubicBezTo>
                <a:close/>
                <a:moveTo>
                  <a:pt x="92987" y="160183"/>
                </a:moveTo>
                <a:lnTo>
                  <a:pt x="136964" y="160183"/>
                </a:lnTo>
                <a:cubicBezTo>
                  <a:pt x="136848" y="160241"/>
                  <a:pt x="136848" y="160414"/>
                  <a:pt x="136791" y="160472"/>
                </a:cubicBezTo>
                <a:lnTo>
                  <a:pt x="137022" y="160472"/>
                </a:lnTo>
                <a:cubicBezTo>
                  <a:pt x="136617" y="161281"/>
                  <a:pt x="135923" y="162726"/>
                  <a:pt x="135923" y="162726"/>
                </a:cubicBezTo>
                <a:cubicBezTo>
                  <a:pt x="132104" y="170989"/>
                  <a:pt x="128458" y="178848"/>
                  <a:pt x="126896" y="187227"/>
                </a:cubicBezTo>
                <a:lnTo>
                  <a:pt x="131988" y="242470"/>
                </a:lnTo>
                <a:lnTo>
                  <a:pt x="149752" y="242470"/>
                </a:lnTo>
                <a:lnTo>
                  <a:pt x="149752" y="337471"/>
                </a:lnTo>
                <a:cubicBezTo>
                  <a:pt x="149752" y="360296"/>
                  <a:pt x="161267" y="380406"/>
                  <a:pt x="178742" y="392483"/>
                </a:cubicBezTo>
                <a:lnTo>
                  <a:pt x="178742" y="574624"/>
                </a:lnTo>
                <a:cubicBezTo>
                  <a:pt x="178742" y="592249"/>
                  <a:pt x="164392" y="606580"/>
                  <a:pt x="146743" y="606580"/>
                </a:cubicBezTo>
                <a:cubicBezTo>
                  <a:pt x="130310" y="606580"/>
                  <a:pt x="116712" y="594098"/>
                  <a:pt x="114976" y="578149"/>
                </a:cubicBezTo>
                <a:cubicBezTo>
                  <a:pt x="113182" y="594214"/>
                  <a:pt x="99584" y="606580"/>
                  <a:pt x="83151" y="606580"/>
                </a:cubicBezTo>
                <a:cubicBezTo>
                  <a:pt x="65502" y="606580"/>
                  <a:pt x="51152" y="592249"/>
                  <a:pt x="51152" y="574624"/>
                </a:cubicBezTo>
                <a:lnTo>
                  <a:pt x="51152" y="382833"/>
                </a:lnTo>
                <a:lnTo>
                  <a:pt x="45365" y="382833"/>
                </a:lnTo>
                <a:cubicBezTo>
                  <a:pt x="20310" y="382833"/>
                  <a:pt x="0" y="362608"/>
                  <a:pt x="0" y="337528"/>
                </a:cubicBezTo>
                <a:lnTo>
                  <a:pt x="0" y="205545"/>
                </a:lnTo>
                <a:cubicBezTo>
                  <a:pt x="0" y="180524"/>
                  <a:pt x="20310" y="160241"/>
                  <a:pt x="45365" y="160241"/>
                </a:cubicBezTo>
                <a:lnTo>
                  <a:pt x="61972" y="160241"/>
                </a:lnTo>
                <a:lnTo>
                  <a:pt x="78464" y="242528"/>
                </a:lnTo>
                <a:lnTo>
                  <a:pt x="97964" y="242528"/>
                </a:lnTo>
                <a:lnTo>
                  <a:pt x="103056" y="186996"/>
                </a:lnTo>
                <a:cubicBezTo>
                  <a:pt x="102940" y="186013"/>
                  <a:pt x="102709" y="184973"/>
                  <a:pt x="102477" y="183991"/>
                </a:cubicBezTo>
                <a:cubicBezTo>
                  <a:pt x="100683" y="176768"/>
                  <a:pt x="97501" y="169891"/>
                  <a:pt x="94145" y="162726"/>
                </a:cubicBezTo>
                <a:cubicBezTo>
                  <a:pt x="94145" y="162726"/>
                  <a:pt x="93450" y="161281"/>
                  <a:pt x="93045" y="160472"/>
                </a:cubicBezTo>
                <a:lnTo>
                  <a:pt x="93103" y="160472"/>
                </a:lnTo>
                <a:cubicBezTo>
                  <a:pt x="93045" y="160356"/>
                  <a:pt x="93045" y="160241"/>
                  <a:pt x="92987" y="160183"/>
                </a:cubicBezTo>
                <a:close/>
                <a:moveTo>
                  <a:pt x="457411" y="751"/>
                </a:moveTo>
                <a:lnTo>
                  <a:pt x="458047" y="751"/>
                </a:lnTo>
                <a:cubicBezTo>
                  <a:pt x="488012" y="751"/>
                  <a:pt x="514158" y="20971"/>
                  <a:pt x="521621" y="49915"/>
                </a:cubicBezTo>
                <a:cubicBezTo>
                  <a:pt x="523009" y="55403"/>
                  <a:pt x="523761" y="61007"/>
                  <a:pt x="523761" y="66553"/>
                </a:cubicBezTo>
                <a:cubicBezTo>
                  <a:pt x="523761" y="102718"/>
                  <a:pt x="494317" y="132124"/>
                  <a:pt x="458105" y="132124"/>
                </a:cubicBezTo>
                <a:lnTo>
                  <a:pt x="457469" y="132124"/>
                </a:lnTo>
                <a:cubicBezTo>
                  <a:pt x="427504" y="132124"/>
                  <a:pt x="401358" y="111904"/>
                  <a:pt x="393895" y="82960"/>
                </a:cubicBezTo>
                <a:cubicBezTo>
                  <a:pt x="392507" y="77472"/>
                  <a:pt x="391755" y="71868"/>
                  <a:pt x="391755" y="66322"/>
                </a:cubicBezTo>
                <a:cubicBezTo>
                  <a:pt x="391755" y="30157"/>
                  <a:pt x="421199" y="751"/>
                  <a:pt x="457411" y="751"/>
                </a:cubicBezTo>
                <a:close/>
                <a:moveTo>
                  <a:pt x="285868" y="751"/>
                </a:moveTo>
                <a:lnTo>
                  <a:pt x="286621" y="751"/>
                </a:lnTo>
                <a:cubicBezTo>
                  <a:pt x="316601" y="751"/>
                  <a:pt x="342761" y="20971"/>
                  <a:pt x="350227" y="49915"/>
                </a:cubicBezTo>
                <a:cubicBezTo>
                  <a:pt x="351674" y="55403"/>
                  <a:pt x="352369" y="61007"/>
                  <a:pt x="352369" y="66553"/>
                </a:cubicBezTo>
                <a:cubicBezTo>
                  <a:pt x="352369" y="102718"/>
                  <a:pt x="322909" y="132124"/>
                  <a:pt x="286736" y="132124"/>
                </a:cubicBezTo>
                <a:lnTo>
                  <a:pt x="286100" y="132124"/>
                </a:lnTo>
                <a:cubicBezTo>
                  <a:pt x="256119" y="132124"/>
                  <a:pt x="229959" y="111846"/>
                  <a:pt x="222493" y="82845"/>
                </a:cubicBezTo>
                <a:cubicBezTo>
                  <a:pt x="221046" y="77414"/>
                  <a:pt x="220351" y="71810"/>
                  <a:pt x="220351" y="66264"/>
                </a:cubicBezTo>
                <a:cubicBezTo>
                  <a:pt x="220351" y="30157"/>
                  <a:pt x="249753" y="751"/>
                  <a:pt x="285868" y="751"/>
                </a:cubicBezTo>
                <a:close/>
                <a:moveTo>
                  <a:pt x="114639" y="751"/>
                </a:moveTo>
                <a:lnTo>
                  <a:pt x="115275" y="751"/>
                </a:lnTo>
                <a:cubicBezTo>
                  <a:pt x="145256" y="751"/>
                  <a:pt x="171416" y="20971"/>
                  <a:pt x="178882" y="49915"/>
                </a:cubicBezTo>
                <a:cubicBezTo>
                  <a:pt x="180329" y="55403"/>
                  <a:pt x="181024" y="61007"/>
                  <a:pt x="181024" y="66553"/>
                </a:cubicBezTo>
                <a:cubicBezTo>
                  <a:pt x="181024" y="102718"/>
                  <a:pt x="151564" y="132124"/>
                  <a:pt x="115333" y="132124"/>
                </a:cubicBezTo>
                <a:lnTo>
                  <a:pt x="114754" y="132124"/>
                </a:lnTo>
                <a:cubicBezTo>
                  <a:pt x="84774" y="132124"/>
                  <a:pt x="58614" y="111904"/>
                  <a:pt x="51148" y="82960"/>
                </a:cubicBezTo>
                <a:cubicBezTo>
                  <a:pt x="49701" y="77472"/>
                  <a:pt x="49006" y="71868"/>
                  <a:pt x="49006" y="66322"/>
                </a:cubicBezTo>
                <a:cubicBezTo>
                  <a:pt x="49006" y="30157"/>
                  <a:pt x="78466" y="751"/>
                  <a:pt x="114639" y="751"/>
                </a:cubicBezTo>
                <a:close/>
                <a:moveTo>
                  <a:pt x="457410" y="423"/>
                </a:moveTo>
                <a:cubicBezTo>
                  <a:pt x="420880" y="423"/>
                  <a:pt x="391355" y="29894"/>
                  <a:pt x="391355" y="66356"/>
                </a:cubicBezTo>
                <a:cubicBezTo>
                  <a:pt x="391355" y="72135"/>
                  <a:pt x="392108" y="77740"/>
                  <a:pt x="393497" y="83056"/>
                </a:cubicBezTo>
                <a:cubicBezTo>
                  <a:pt x="400849" y="111487"/>
                  <a:pt x="426669" y="132521"/>
                  <a:pt x="457468" y="132521"/>
                </a:cubicBezTo>
                <a:lnTo>
                  <a:pt x="457815" y="132521"/>
                </a:lnTo>
                <a:lnTo>
                  <a:pt x="458104" y="132521"/>
                </a:lnTo>
                <a:cubicBezTo>
                  <a:pt x="494634" y="132521"/>
                  <a:pt x="524159" y="103050"/>
                  <a:pt x="524159" y="66587"/>
                </a:cubicBezTo>
                <a:cubicBezTo>
                  <a:pt x="524159" y="60809"/>
                  <a:pt x="523406" y="55204"/>
                  <a:pt x="522017" y="49887"/>
                </a:cubicBezTo>
                <a:cubicBezTo>
                  <a:pt x="514665" y="21457"/>
                  <a:pt x="488845" y="423"/>
                  <a:pt x="458046" y="423"/>
                </a:cubicBezTo>
                <a:lnTo>
                  <a:pt x="457699" y="423"/>
                </a:lnTo>
                <a:close/>
                <a:moveTo>
                  <a:pt x="114646" y="423"/>
                </a:moveTo>
                <a:cubicBezTo>
                  <a:pt x="78190" y="423"/>
                  <a:pt x="48620" y="29894"/>
                  <a:pt x="48620" y="66356"/>
                </a:cubicBezTo>
                <a:cubicBezTo>
                  <a:pt x="48620" y="72135"/>
                  <a:pt x="49372" y="77740"/>
                  <a:pt x="50761" y="83056"/>
                </a:cubicBezTo>
                <a:cubicBezTo>
                  <a:pt x="58110" y="111487"/>
                  <a:pt x="83977" y="132521"/>
                  <a:pt x="114762" y="132521"/>
                </a:cubicBezTo>
                <a:lnTo>
                  <a:pt x="115051" y="132521"/>
                </a:lnTo>
                <a:lnTo>
                  <a:pt x="115340" y="132521"/>
                </a:lnTo>
                <a:cubicBezTo>
                  <a:pt x="151854" y="132521"/>
                  <a:pt x="181424" y="103050"/>
                  <a:pt x="181424" y="66587"/>
                </a:cubicBezTo>
                <a:cubicBezTo>
                  <a:pt x="181424" y="60809"/>
                  <a:pt x="180614" y="55204"/>
                  <a:pt x="179225" y="49887"/>
                </a:cubicBezTo>
                <a:cubicBezTo>
                  <a:pt x="171934" y="21457"/>
                  <a:pt x="146067" y="423"/>
                  <a:pt x="115282" y="423"/>
                </a:cubicBezTo>
                <a:lnTo>
                  <a:pt x="114993" y="423"/>
                </a:lnTo>
                <a:close/>
                <a:moveTo>
                  <a:pt x="286036" y="397"/>
                </a:moveTo>
                <a:cubicBezTo>
                  <a:pt x="249522" y="282"/>
                  <a:pt x="219952" y="29874"/>
                  <a:pt x="219952" y="66286"/>
                </a:cubicBezTo>
                <a:cubicBezTo>
                  <a:pt x="219952" y="72066"/>
                  <a:pt x="220762" y="77672"/>
                  <a:pt x="222151" y="82990"/>
                </a:cubicBezTo>
                <a:cubicBezTo>
                  <a:pt x="229442" y="111484"/>
                  <a:pt x="255309" y="132522"/>
                  <a:pt x="286094" y="132522"/>
                </a:cubicBezTo>
                <a:lnTo>
                  <a:pt x="286383" y="132522"/>
                </a:lnTo>
                <a:lnTo>
                  <a:pt x="286730" y="132522"/>
                </a:lnTo>
                <a:cubicBezTo>
                  <a:pt x="323186" y="132522"/>
                  <a:pt x="352756" y="103045"/>
                  <a:pt x="352756" y="66575"/>
                </a:cubicBezTo>
                <a:cubicBezTo>
                  <a:pt x="352756" y="60796"/>
                  <a:pt x="352004" y="55189"/>
                  <a:pt x="350615" y="49872"/>
                </a:cubicBezTo>
                <a:cubicBezTo>
                  <a:pt x="343266" y="21436"/>
                  <a:pt x="317399" y="397"/>
                  <a:pt x="286614" y="397"/>
                </a:cubicBezTo>
                <a:lnTo>
                  <a:pt x="286325" y="397"/>
                </a:lnTo>
                <a:close/>
                <a:moveTo>
                  <a:pt x="457411" y="0"/>
                </a:moveTo>
                <a:lnTo>
                  <a:pt x="458047" y="0"/>
                </a:lnTo>
                <a:cubicBezTo>
                  <a:pt x="488359" y="0"/>
                  <a:pt x="514795" y="20451"/>
                  <a:pt x="522315" y="49741"/>
                </a:cubicBezTo>
                <a:cubicBezTo>
                  <a:pt x="523761" y="55230"/>
                  <a:pt x="524513" y="60891"/>
                  <a:pt x="524513" y="66553"/>
                </a:cubicBezTo>
                <a:cubicBezTo>
                  <a:pt x="524513" y="103122"/>
                  <a:pt x="494722" y="132875"/>
                  <a:pt x="458105" y="132875"/>
                </a:cubicBezTo>
                <a:lnTo>
                  <a:pt x="457469" y="132875"/>
                </a:lnTo>
                <a:cubicBezTo>
                  <a:pt x="427157" y="132875"/>
                  <a:pt x="400721" y="112424"/>
                  <a:pt x="393201" y="83133"/>
                </a:cubicBezTo>
                <a:cubicBezTo>
                  <a:pt x="391755" y="77645"/>
                  <a:pt x="391003" y="71983"/>
                  <a:pt x="391003" y="66322"/>
                </a:cubicBezTo>
                <a:cubicBezTo>
                  <a:pt x="391003" y="29752"/>
                  <a:pt x="420794" y="0"/>
                  <a:pt x="457411" y="0"/>
                </a:cubicBezTo>
                <a:close/>
                <a:moveTo>
                  <a:pt x="285868" y="0"/>
                </a:moveTo>
                <a:lnTo>
                  <a:pt x="286621" y="0"/>
                </a:lnTo>
                <a:cubicBezTo>
                  <a:pt x="316948" y="0"/>
                  <a:pt x="343456" y="20451"/>
                  <a:pt x="350980" y="49741"/>
                </a:cubicBezTo>
                <a:cubicBezTo>
                  <a:pt x="352427" y="55287"/>
                  <a:pt x="353179" y="60891"/>
                  <a:pt x="353179" y="66553"/>
                </a:cubicBezTo>
                <a:cubicBezTo>
                  <a:pt x="353179" y="103122"/>
                  <a:pt x="323372" y="132875"/>
                  <a:pt x="286736" y="132875"/>
                </a:cubicBezTo>
                <a:lnTo>
                  <a:pt x="286100" y="132875"/>
                </a:lnTo>
                <a:cubicBezTo>
                  <a:pt x="255772" y="132875"/>
                  <a:pt x="229322" y="112366"/>
                  <a:pt x="221740" y="83076"/>
                </a:cubicBezTo>
                <a:cubicBezTo>
                  <a:pt x="220294" y="77530"/>
                  <a:pt x="219599" y="71868"/>
                  <a:pt x="219599" y="66264"/>
                </a:cubicBezTo>
                <a:cubicBezTo>
                  <a:pt x="219599" y="29695"/>
                  <a:pt x="249348" y="0"/>
                  <a:pt x="285868" y="0"/>
                </a:cubicBezTo>
                <a:close/>
                <a:moveTo>
                  <a:pt x="114639" y="0"/>
                </a:moveTo>
                <a:lnTo>
                  <a:pt x="115275" y="0"/>
                </a:lnTo>
                <a:cubicBezTo>
                  <a:pt x="145603" y="0"/>
                  <a:pt x="172053" y="20451"/>
                  <a:pt x="179635" y="49741"/>
                </a:cubicBezTo>
                <a:cubicBezTo>
                  <a:pt x="181081" y="55230"/>
                  <a:pt x="181776" y="60891"/>
                  <a:pt x="181776" y="66553"/>
                </a:cubicBezTo>
                <a:cubicBezTo>
                  <a:pt x="181776" y="103122"/>
                  <a:pt x="151969" y="132875"/>
                  <a:pt x="115333" y="132875"/>
                </a:cubicBezTo>
                <a:lnTo>
                  <a:pt x="114754" y="132875"/>
                </a:lnTo>
                <a:cubicBezTo>
                  <a:pt x="84427" y="132875"/>
                  <a:pt x="57919" y="112424"/>
                  <a:pt x="50395" y="83133"/>
                </a:cubicBezTo>
                <a:cubicBezTo>
                  <a:pt x="48948" y="77645"/>
                  <a:pt x="48196" y="71983"/>
                  <a:pt x="48196" y="66322"/>
                </a:cubicBezTo>
                <a:cubicBezTo>
                  <a:pt x="48196" y="29752"/>
                  <a:pt x="78003" y="0"/>
                  <a:pt x="114639" y="0"/>
                </a:cubicBezTo>
                <a:close/>
              </a:path>
            </a:pathLst>
          </a:custGeom>
          <a:solidFill>
            <a:srgbClr val="4C5252"/>
          </a:solidFill>
          <a:ln>
            <a:noFill/>
          </a:ln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dirty="0"/>
          </a:p>
        </p:txBody>
      </p:sp>
      <p:sp>
        <p:nvSpPr>
          <p:cNvPr id="16" name="文本占位符 9"/>
          <p:cNvSpPr txBox="1"/>
          <p:nvPr/>
        </p:nvSpPr>
        <p:spPr>
          <a:xfrm>
            <a:off x="8743818" y="1071329"/>
            <a:ext cx="1146389" cy="659854"/>
          </a:xfrm>
          <a:prstGeom prst="rect">
            <a:avLst/>
          </a:prstGeom>
        </p:spPr>
        <p:txBody>
          <a:bodyPr anchor="ctr" anchorCtr="0"/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400" b="1" kern="120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85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85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85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85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未知参数</a:t>
            </a:r>
            <a:r>
              <a:rPr lang="en-US" altLang="zh-CN" dirty="0"/>
              <a:t>p</a:t>
            </a:r>
            <a:endParaRPr lang="en-US" altLang="zh-CN" dirty="0"/>
          </a:p>
          <a:p>
            <a:r>
              <a:rPr lang="zh-CN" altLang="en-US" dirty="0"/>
              <a:t>待估计</a:t>
            </a:r>
            <a:endParaRPr lang="en-US" altLang="zh-CN" dirty="0"/>
          </a:p>
        </p:txBody>
      </p:sp>
      <p:sp>
        <p:nvSpPr>
          <p:cNvPr id="20" name="íšļïdè"/>
          <p:cNvSpPr/>
          <p:nvPr/>
        </p:nvSpPr>
        <p:spPr>
          <a:xfrm>
            <a:off x="10531285" y="2724144"/>
            <a:ext cx="605430" cy="515474"/>
          </a:xfrm>
          <a:custGeom>
            <a:avLst/>
            <a:gdLst>
              <a:gd name="connsiteX0" fmla="*/ 424975 w 608697"/>
              <a:gd name="connsiteY0" fmla="*/ 168488 h 531358"/>
              <a:gd name="connsiteX1" fmla="*/ 387604 w 608697"/>
              <a:gd name="connsiteY1" fmla="*/ 205806 h 531358"/>
              <a:gd name="connsiteX2" fmla="*/ 424975 w 608697"/>
              <a:gd name="connsiteY2" fmla="*/ 243124 h 531358"/>
              <a:gd name="connsiteX3" fmla="*/ 462346 w 608697"/>
              <a:gd name="connsiteY3" fmla="*/ 205806 h 531358"/>
              <a:gd name="connsiteX4" fmla="*/ 424975 w 608697"/>
              <a:gd name="connsiteY4" fmla="*/ 168488 h 531358"/>
              <a:gd name="connsiteX5" fmla="*/ 287947 w 608697"/>
              <a:gd name="connsiteY5" fmla="*/ 168488 h 531358"/>
              <a:gd name="connsiteX6" fmla="*/ 250576 w 608697"/>
              <a:gd name="connsiteY6" fmla="*/ 205806 h 531358"/>
              <a:gd name="connsiteX7" fmla="*/ 287947 w 608697"/>
              <a:gd name="connsiteY7" fmla="*/ 243124 h 531358"/>
              <a:gd name="connsiteX8" fmla="*/ 325318 w 608697"/>
              <a:gd name="connsiteY8" fmla="*/ 205806 h 531358"/>
              <a:gd name="connsiteX9" fmla="*/ 287947 w 608697"/>
              <a:gd name="connsiteY9" fmla="*/ 168488 h 531358"/>
              <a:gd name="connsiteX10" fmla="*/ 102356 w 608697"/>
              <a:gd name="connsiteY10" fmla="*/ 121231 h 531358"/>
              <a:gd name="connsiteX11" fmla="*/ 98850 w 608697"/>
              <a:gd name="connsiteY11" fmla="*/ 127711 h 531358"/>
              <a:gd name="connsiteX12" fmla="*/ 76842 w 608697"/>
              <a:gd name="connsiteY12" fmla="*/ 217990 h 531358"/>
              <a:gd name="connsiteX13" fmla="*/ 98850 w 608697"/>
              <a:gd name="connsiteY13" fmla="*/ 308194 h 531358"/>
              <a:gd name="connsiteX14" fmla="*/ 157488 w 608697"/>
              <a:gd name="connsiteY14" fmla="*/ 380223 h 531358"/>
              <a:gd name="connsiteX15" fmla="*/ 344668 w 608697"/>
              <a:gd name="connsiteY15" fmla="*/ 444729 h 531358"/>
              <a:gd name="connsiteX16" fmla="*/ 370257 w 608697"/>
              <a:gd name="connsiteY16" fmla="*/ 443687 h 531358"/>
              <a:gd name="connsiteX17" fmla="*/ 236717 w 608697"/>
              <a:gd name="connsiteY17" fmla="*/ 477876 h 531358"/>
              <a:gd name="connsiteX18" fmla="*/ 198072 w 608697"/>
              <a:gd name="connsiteY18" fmla="*/ 475344 h 531358"/>
              <a:gd name="connsiteX19" fmla="*/ 82437 w 608697"/>
              <a:gd name="connsiteY19" fmla="*/ 531284 h 531358"/>
              <a:gd name="connsiteX20" fmla="*/ 81542 w 608697"/>
              <a:gd name="connsiteY20" fmla="*/ 531358 h 531358"/>
              <a:gd name="connsiteX21" fmla="*/ 75051 w 608697"/>
              <a:gd name="connsiteY21" fmla="*/ 527857 h 531358"/>
              <a:gd name="connsiteX22" fmla="*/ 74753 w 608697"/>
              <a:gd name="connsiteY22" fmla="*/ 519738 h 531358"/>
              <a:gd name="connsiteX23" fmla="*/ 88778 w 608697"/>
              <a:gd name="connsiteY23" fmla="*/ 435046 h 531358"/>
              <a:gd name="connsiteX24" fmla="*/ 0 w 608697"/>
              <a:gd name="connsiteY24" fmla="*/ 282198 h 531358"/>
              <a:gd name="connsiteX25" fmla="*/ 102356 w 608697"/>
              <a:gd name="connsiteY25" fmla="*/ 121231 h 531358"/>
              <a:gd name="connsiteX26" fmla="*/ 356424 w 608697"/>
              <a:gd name="connsiteY26" fmla="*/ 0 h 531358"/>
              <a:gd name="connsiteX27" fmla="*/ 608697 w 608697"/>
              <a:gd name="connsiteY27" fmla="*/ 211244 h 531358"/>
              <a:gd name="connsiteX28" fmla="*/ 518290 w 608697"/>
              <a:gd name="connsiteY28" fmla="*/ 373401 h 531358"/>
              <a:gd name="connsiteX29" fmla="*/ 531941 w 608697"/>
              <a:gd name="connsiteY29" fmla="*/ 441109 h 531358"/>
              <a:gd name="connsiteX30" fmla="*/ 531120 w 608697"/>
              <a:gd name="connsiteY30" fmla="*/ 465391 h 531358"/>
              <a:gd name="connsiteX31" fmla="*/ 511577 w 608697"/>
              <a:gd name="connsiteY31" fmla="*/ 475894 h 531358"/>
              <a:gd name="connsiteX32" fmla="*/ 509041 w 608697"/>
              <a:gd name="connsiteY32" fmla="*/ 475745 h 531358"/>
              <a:gd name="connsiteX33" fmla="*/ 391408 w 608697"/>
              <a:gd name="connsiteY33" fmla="*/ 420476 h 531358"/>
              <a:gd name="connsiteX34" fmla="*/ 356424 w 608697"/>
              <a:gd name="connsiteY34" fmla="*/ 422487 h 531358"/>
              <a:gd name="connsiteX35" fmla="*/ 104225 w 608697"/>
              <a:gd name="connsiteY35" fmla="*/ 211244 h 531358"/>
              <a:gd name="connsiteX36" fmla="*/ 356424 w 608697"/>
              <a:gd name="connsiteY36" fmla="*/ 0 h 531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608697" h="531358">
                <a:moveTo>
                  <a:pt x="424975" y="168488"/>
                </a:moveTo>
                <a:cubicBezTo>
                  <a:pt x="404312" y="168488"/>
                  <a:pt x="387604" y="185248"/>
                  <a:pt x="387604" y="205806"/>
                </a:cubicBezTo>
                <a:cubicBezTo>
                  <a:pt x="387604" y="226439"/>
                  <a:pt x="404312" y="243124"/>
                  <a:pt x="424975" y="243124"/>
                </a:cubicBezTo>
                <a:cubicBezTo>
                  <a:pt x="445562" y="243124"/>
                  <a:pt x="462346" y="226439"/>
                  <a:pt x="462346" y="205806"/>
                </a:cubicBezTo>
                <a:cubicBezTo>
                  <a:pt x="462346" y="185248"/>
                  <a:pt x="445637" y="168488"/>
                  <a:pt x="424975" y="168488"/>
                </a:cubicBezTo>
                <a:close/>
                <a:moveTo>
                  <a:pt x="287947" y="168488"/>
                </a:moveTo>
                <a:cubicBezTo>
                  <a:pt x="267285" y="168488"/>
                  <a:pt x="250576" y="185248"/>
                  <a:pt x="250576" y="205806"/>
                </a:cubicBezTo>
                <a:cubicBezTo>
                  <a:pt x="250576" y="226439"/>
                  <a:pt x="267285" y="243124"/>
                  <a:pt x="287947" y="243124"/>
                </a:cubicBezTo>
                <a:cubicBezTo>
                  <a:pt x="308610" y="243124"/>
                  <a:pt x="325318" y="226439"/>
                  <a:pt x="325318" y="205806"/>
                </a:cubicBezTo>
                <a:cubicBezTo>
                  <a:pt x="325318" y="185248"/>
                  <a:pt x="308610" y="168488"/>
                  <a:pt x="287947" y="168488"/>
                </a:cubicBezTo>
                <a:close/>
                <a:moveTo>
                  <a:pt x="102356" y="121231"/>
                </a:moveTo>
                <a:cubicBezTo>
                  <a:pt x="101162" y="123317"/>
                  <a:pt x="99969" y="125477"/>
                  <a:pt x="98850" y="127711"/>
                </a:cubicBezTo>
                <a:cubicBezTo>
                  <a:pt x="84227" y="156240"/>
                  <a:pt x="76842" y="186631"/>
                  <a:pt x="76842" y="217990"/>
                </a:cubicBezTo>
                <a:cubicBezTo>
                  <a:pt x="76842" y="249275"/>
                  <a:pt x="84227" y="279666"/>
                  <a:pt x="98850" y="308194"/>
                </a:cubicBezTo>
                <a:cubicBezTo>
                  <a:pt x="112726" y="335308"/>
                  <a:pt x="132496" y="359516"/>
                  <a:pt x="157488" y="380223"/>
                </a:cubicBezTo>
                <a:cubicBezTo>
                  <a:pt x="207845" y="421787"/>
                  <a:pt x="274317" y="444729"/>
                  <a:pt x="344668" y="444729"/>
                </a:cubicBezTo>
                <a:cubicBezTo>
                  <a:pt x="353173" y="444729"/>
                  <a:pt x="361752" y="444357"/>
                  <a:pt x="370257" y="443687"/>
                </a:cubicBezTo>
                <a:cubicBezTo>
                  <a:pt x="332209" y="465288"/>
                  <a:pt x="286254" y="477876"/>
                  <a:pt x="236717" y="477876"/>
                </a:cubicBezTo>
                <a:cubicBezTo>
                  <a:pt x="223736" y="477876"/>
                  <a:pt x="210755" y="477057"/>
                  <a:pt x="198072" y="475344"/>
                </a:cubicBezTo>
                <a:cubicBezTo>
                  <a:pt x="160397" y="499478"/>
                  <a:pt x="110637" y="528155"/>
                  <a:pt x="82437" y="531284"/>
                </a:cubicBezTo>
                <a:cubicBezTo>
                  <a:pt x="82138" y="531358"/>
                  <a:pt x="81840" y="531358"/>
                  <a:pt x="81542" y="531358"/>
                </a:cubicBezTo>
                <a:cubicBezTo>
                  <a:pt x="78930" y="531358"/>
                  <a:pt x="76469" y="530017"/>
                  <a:pt x="75051" y="527857"/>
                </a:cubicBezTo>
                <a:cubicBezTo>
                  <a:pt x="73410" y="525399"/>
                  <a:pt x="73335" y="522271"/>
                  <a:pt x="74753" y="519738"/>
                </a:cubicBezTo>
                <a:cubicBezTo>
                  <a:pt x="75051" y="519291"/>
                  <a:pt x="99223" y="476014"/>
                  <a:pt x="88778" y="435046"/>
                </a:cubicBezTo>
                <a:cubicBezTo>
                  <a:pt x="32303" y="397653"/>
                  <a:pt x="0" y="342160"/>
                  <a:pt x="0" y="282198"/>
                </a:cubicBezTo>
                <a:cubicBezTo>
                  <a:pt x="0" y="215532"/>
                  <a:pt x="40584" y="156538"/>
                  <a:pt x="102356" y="121231"/>
                </a:cubicBezTo>
                <a:close/>
                <a:moveTo>
                  <a:pt x="356424" y="0"/>
                </a:moveTo>
                <a:cubicBezTo>
                  <a:pt x="495540" y="0"/>
                  <a:pt x="608697" y="94747"/>
                  <a:pt x="608697" y="211244"/>
                </a:cubicBezTo>
                <a:cubicBezTo>
                  <a:pt x="608697" y="274408"/>
                  <a:pt x="575802" y="333178"/>
                  <a:pt x="518290" y="373401"/>
                </a:cubicBezTo>
                <a:cubicBezTo>
                  <a:pt x="512845" y="406324"/>
                  <a:pt x="531717" y="440811"/>
                  <a:pt x="531941" y="441109"/>
                </a:cubicBezTo>
                <a:cubicBezTo>
                  <a:pt x="536267" y="448781"/>
                  <a:pt x="535969" y="458092"/>
                  <a:pt x="531120" y="465391"/>
                </a:cubicBezTo>
                <a:cubicBezTo>
                  <a:pt x="526794" y="472021"/>
                  <a:pt x="519484" y="475894"/>
                  <a:pt x="511577" y="475894"/>
                </a:cubicBezTo>
                <a:cubicBezTo>
                  <a:pt x="510756" y="475894"/>
                  <a:pt x="509936" y="475894"/>
                  <a:pt x="509041" y="475745"/>
                </a:cubicBezTo>
                <a:cubicBezTo>
                  <a:pt x="484574" y="473064"/>
                  <a:pt x="444966" y="454442"/>
                  <a:pt x="391408" y="420476"/>
                </a:cubicBezTo>
                <a:cubicBezTo>
                  <a:pt x="379920" y="421817"/>
                  <a:pt x="368135" y="422487"/>
                  <a:pt x="356424" y="422487"/>
                </a:cubicBezTo>
                <a:cubicBezTo>
                  <a:pt x="217382" y="422487"/>
                  <a:pt x="104225" y="327741"/>
                  <a:pt x="104225" y="211244"/>
                </a:cubicBezTo>
                <a:cubicBezTo>
                  <a:pt x="104225" y="94747"/>
                  <a:pt x="217382" y="0"/>
                  <a:pt x="356424" y="0"/>
                </a:cubicBezTo>
                <a:close/>
              </a:path>
            </a:pathLst>
          </a:custGeom>
          <a:solidFill>
            <a:srgbClr val="AD2A26"/>
          </a:solidFill>
          <a:ln>
            <a:noFill/>
          </a:ln>
        </p:spPr>
        <p:txBody>
          <a:bodyPr wrap="square" lIns="91440" tIns="45720" rIns="91440" bIns="4572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/>
          </a:p>
        </p:txBody>
      </p:sp>
      <p:sp>
        <p:nvSpPr>
          <p:cNvPr id="21" name="iṧḻïdé"/>
          <p:cNvSpPr/>
          <p:nvPr/>
        </p:nvSpPr>
        <p:spPr>
          <a:xfrm>
            <a:off x="7923070" y="2722078"/>
            <a:ext cx="604781" cy="477444"/>
          </a:xfrm>
          <a:custGeom>
            <a:avLst/>
            <a:gdLst>
              <a:gd name="connsiteX0" fmla="*/ 355420 w 607568"/>
              <a:gd name="connsiteY0" fmla="*/ 250307 h 491771"/>
              <a:gd name="connsiteX1" fmla="*/ 352312 w 607568"/>
              <a:gd name="connsiteY1" fmla="*/ 251812 h 491771"/>
              <a:gd name="connsiteX2" fmla="*/ 321042 w 607568"/>
              <a:gd name="connsiteY2" fmla="*/ 289814 h 491771"/>
              <a:gd name="connsiteX3" fmla="*/ 321513 w 607568"/>
              <a:gd name="connsiteY3" fmla="*/ 295364 h 491771"/>
              <a:gd name="connsiteX4" fmla="*/ 369736 w 607568"/>
              <a:gd name="connsiteY4" fmla="*/ 338257 h 491771"/>
              <a:gd name="connsiteX5" fmla="*/ 371997 w 607568"/>
              <a:gd name="connsiteY5" fmla="*/ 339104 h 491771"/>
              <a:gd name="connsiteX6" fmla="*/ 373127 w 607568"/>
              <a:gd name="connsiteY6" fmla="*/ 338916 h 491771"/>
              <a:gd name="connsiteX7" fmla="*/ 375293 w 607568"/>
              <a:gd name="connsiteY7" fmla="*/ 336282 h 491771"/>
              <a:gd name="connsiteX8" fmla="*/ 383676 w 607568"/>
              <a:gd name="connsiteY8" fmla="*/ 279467 h 491771"/>
              <a:gd name="connsiteX9" fmla="*/ 376424 w 607568"/>
              <a:gd name="connsiteY9" fmla="*/ 263287 h 491771"/>
              <a:gd name="connsiteX10" fmla="*/ 357681 w 607568"/>
              <a:gd name="connsiteY10" fmla="*/ 250965 h 491771"/>
              <a:gd name="connsiteX11" fmla="*/ 355420 w 607568"/>
              <a:gd name="connsiteY11" fmla="*/ 250307 h 491771"/>
              <a:gd name="connsiteX12" fmla="*/ 258879 w 607568"/>
              <a:gd name="connsiteY12" fmla="*/ 250307 h 491771"/>
              <a:gd name="connsiteX13" fmla="*/ 256712 w 607568"/>
              <a:gd name="connsiteY13" fmla="*/ 250965 h 491771"/>
              <a:gd name="connsiteX14" fmla="*/ 237969 w 607568"/>
              <a:gd name="connsiteY14" fmla="*/ 263287 h 491771"/>
              <a:gd name="connsiteX15" fmla="*/ 230717 w 607568"/>
              <a:gd name="connsiteY15" fmla="*/ 279467 h 491771"/>
              <a:gd name="connsiteX16" fmla="*/ 239100 w 607568"/>
              <a:gd name="connsiteY16" fmla="*/ 336282 h 491771"/>
              <a:gd name="connsiteX17" fmla="*/ 241266 w 607568"/>
              <a:gd name="connsiteY17" fmla="*/ 338916 h 491771"/>
              <a:gd name="connsiteX18" fmla="*/ 242396 w 607568"/>
              <a:gd name="connsiteY18" fmla="*/ 339104 h 491771"/>
              <a:gd name="connsiteX19" fmla="*/ 244657 w 607568"/>
              <a:gd name="connsiteY19" fmla="*/ 338257 h 491771"/>
              <a:gd name="connsiteX20" fmla="*/ 292880 w 607568"/>
              <a:gd name="connsiteY20" fmla="*/ 295364 h 491771"/>
              <a:gd name="connsiteX21" fmla="*/ 293351 w 607568"/>
              <a:gd name="connsiteY21" fmla="*/ 289814 h 491771"/>
              <a:gd name="connsiteX22" fmla="*/ 261987 w 607568"/>
              <a:gd name="connsiteY22" fmla="*/ 251812 h 491771"/>
              <a:gd name="connsiteX23" fmla="*/ 258879 w 607568"/>
              <a:gd name="connsiteY23" fmla="*/ 250307 h 491771"/>
              <a:gd name="connsiteX24" fmla="*/ 500465 w 607568"/>
              <a:gd name="connsiteY24" fmla="*/ 66049 h 491771"/>
              <a:gd name="connsiteX25" fmla="*/ 565743 w 607568"/>
              <a:gd name="connsiteY25" fmla="*/ 130673 h 491771"/>
              <a:gd name="connsiteX26" fmla="*/ 566120 w 607568"/>
              <a:gd name="connsiteY26" fmla="*/ 130673 h 491771"/>
              <a:gd name="connsiteX27" fmla="*/ 580250 w 607568"/>
              <a:gd name="connsiteY27" fmla="*/ 160962 h 491771"/>
              <a:gd name="connsiteX28" fmla="*/ 560939 w 607568"/>
              <a:gd name="connsiteY28" fmla="*/ 182503 h 491771"/>
              <a:gd name="connsiteX29" fmla="*/ 531927 w 607568"/>
              <a:gd name="connsiteY29" fmla="*/ 223799 h 491771"/>
              <a:gd name="connsiteX30" fmla="*/ 528253 w 607568"/>
              <a:gd name="connsiteY30" fmla="*/ 234240 h 491771"/>
              <a:gd name="connsiteX31" fmla="*/ 530797 w 607568"/>
              <a:gd name="connsiteY31" fmla="*/ 246281 h 491771"/>
              <a:gd name="connsiteX32" fmla="*/ 545868 w 607568"/>
              <a:gd name="connsiteY32" fmla="*/ 261143 h 491771"/>
              <a:gd name="connsiteX33" fmla="*/ 558961 w 607568"/>
              <a:gd name="connsiteY33" fmla="*/ 263777 h 491771"/>
              <a:gd name="connsiteX34" fmla="*/ 597299 w 607568"/>
              <a:gd name="connsiteY34" fmla="*/ 301968 h 491771"/>
              <a:gd name="connsiteX35" fmla="*/ 607002 w 607568"/>
              <a:gd name="connsiteY35" fmla="*/ 350788 h 491771"/>
              <a:gd name="connsiteX36" fmla="*/ 601256 w 607568"/>
              <a:gd name="connsiteY36" fmla="*/ 373835 h 491771"/>
              <a:gd name="connsiteX37" fmla="*/ 579685 w 607568"/>
              <a:gd name="connsiteY37" fmla="*/ 384088 h 491771"/>
              <a:gd name="connsiteX38" fmla="*/ 490386 w 607568"/>
              <a:gd name="connsiteY38" fmla="*/ 384088 h 491771"/>
              <a:gd name="connsiteX39" fmla="*/ 467685 w 607568"/>
              <a:gd name="connsiteY39" fmla="*/ 310058 h 491771"/>
              <a:gd name="connsiteX40" fmla="*/ 431702 w 607568"/>
              <a:gd name="connsiteY40" fmla="*/ 267445 h 491771"/>
              <a:gd name="connsiteX41" fmla="*/ 441969 w 607568"/>
              <a:gd name="connsiteY41" fmla="*/ 263777 h 491771"/>
              <a:gd name="connsiteX42" fmla="*/ 455157 w 607568"/>
              <a:gd name="connsiteY42" fmla="*/ 261237 h 491771"/>
              <a:gd name="connsiteX43" fmla="*/ 470228 w 607568"/>
              <a:gd name="connsiteY43" fmla="*/ 246281 h 491771"/>
              <a:gd name="connsiteX44" fmla="*/ 472677 w 607568"/>
              <a:gd name="connsiteY44" fmla="*/ 234240 h 491771"/>
              <a:gd name="connsiteX45" fmla="*/ 469098 w 607568"/>
              <a:gd name="connsiteY45" fmla="*/ 223893 h 491771"/>
              <a:gd name="connsiteX46" fmla="*/ 439991 w 607568"/>
              <a:gd name="connsiteY46" fmla="*/ 182503 h 491771"/>
              <a:gd name="connsiteX47" fmla="*/ 426144 w 607568"/>
              <a:gd name="connsiteY47" fmla="*/ 172720 h 491771"/>
              <a:gd name="connsiteX48" fmla="*/ 441404 w 607568"/>
              <a:gd name="connsiteY48" fmla="*/ 143278 h 491771"/>
              <a:gd name="connsiteX49" fmla="*/ 439708 w 607568"/>
              <a:gd name="connsiteY49" fmla="*/ 107438 h 491771"/>
              <a:gd name="connsiteX50" fmla="*/ 500465 w 607568"/>
              <a:gd name="connsiteY50" fmla="*/ 66049 h 491771"/>
              <a:gd name="connsiteX51" fmla="*/ 107100 w 607568"/>
              <a:gd name="connsiteY51" fmla="*/ 66049 h 491771"/>
              <a:gd name="connsiteX52" fmla="*/ 171341 w 607568"/>
              <a:gd name="connsiteY52" fmla="*/ 123618 h 491771"/>
              <a:gd name="connsiteX53" fmla="*/ 172849 w 607568"/>
              <a:gd name="connsiteY53" fmla="*/ 143278 h 491771"/>
              <a:gd name="connsiteX54" fmla="*/ 184246 w 607568"/>
              <a:gd name="connsiteY54" fmla="*/ 168205 h 491771"/>
              <a:gd name="connsiteX55" fmla="*/ 167574 w 607568"/>
              <a:gd name="connsiteY55" fmla="*/ 182503 h 491771"/>
              <a:gd name="connsiteX56" fmla="*/ 138468 w 607568"/>
              <a:gd name="connsiteY56" fmla="*/ 223799 h 491771"/>
              <a:gd name="connsiteX57" fmla="*/ 134794 w 607568"/>
              <a:gd name="connsiteY57" fmla="*/ 234240 h 491771"/>
              <a:gd name="connsiteX58" fmla="*/ 137337 w 607568"/>
              <a:gd name="connsiteY58" fmla="*/ 246281 h 491771"/>
              <a:gd name="connsiteX59" fmla="*/ 152408 w 607568"/>
              <a:gd name="connsiteY59" fmla="*/ 261143 h 491771"/>
              <a:gd name="connsiteX60" fmla="*/ 165596 w 607568"/>
              <a:gd name="connsiteY60" fmla="*/ 263777 h 491771"/>
              <a:gd name="connsiteX61" fmla="*/ 179442 w 607568"/>
              <a:gd name="connsiteY61" fmla="*/ 268856 h 491771"/>
              <a:gd name="connsiteX62" fmla="*/ 146662 w 607568"/>
              <a:gd name="connsiteY62" fmla="*/ 310058 h 491771"/>
              <a:gd name="connsiteX63" fmla="*/ 123867 w 607568"/>
              <a:gd name="connsiteY63" fmla="*/ 384088 h 491771"/>
              <a:gd name="connsiteX64" fmla="*/ 27883 w 607568"/>
              <a:gd name="connsiteY64" fmla="*/ 384088 h 491771"/>
              <a:gd name="connsiteX65" fmla="*/ 6312 w 607568"/>
              <a:gd name="connsiteY65" fmla="*/ 373835 h 491771"/>
              <a:gd name="connsiteX66" fmla="*/ 566 w 607568"/>
              <a:gd name="connsiteY66" fmla="*/ 350788 h 491771"/>
              <a:gd name="connsiteX67" fmla="*/ 10268 w 607568"/>
              <a:gd name="connsiteY67" fmla="*/ 301968 h 491771"/>
              <a:gd name="connsiteX68" fmla="*/ 48606 w 607568"/>
              <a:gd name="connsiteY68" fmla="*/ 263777 h 491771"/>
              <a:gd name="connsiteX69" fmla="*/ 61699 w 607568"/>
              <a:gd name="connsiteY69" fmla="*/ 261237 h 491771"/>
              <a:gd name="connsiteX70" fmla="*/ 76770 w 607568"/>
              <a:gd name="connsiteY70" fmla="*/ 246281 h 491771"/>
              <a:gd name="connsiteX71" fmla="*/ 79313 w 607568"/>
              <a:gd name="connsiteY71" fmla="*/ 234240 h 491771"/>
              <a:gd name="connsiteX72" fmla="*/ 75639 w 607568"/>
              <a:gd name="connsiteY72" fmla="*/ 223893 h 491771"/>
              <a:gd name="connsiteX73" fmla="*/ 46628 w 607568"/>
              <a:gd name="connsiteY73" fmla="*/ 182503 h 491771"/>
              <a:gd name="connsiteX74" fmla="*/ 27318 w 607568"/>
              <a:gd name="connsiteY74" fmla="*/ 160962 h 491771"/>
              <a:gd name="connsiteX75" fmla="*/ 41447 w 607568"/>
              <a:gd name="connsiteY75" fmla="*/ 130673 h 491771"/>
              <a:gd name="connsiteX76" fmla="*/ 41824 w 607568"/>
              <a:gd name="connsiteY76" fmla="*/ 130673 h 491771"/>
              <a:gd name="connsiteX77" fmla="*/ 107100 w 607568"/>
              <a:gd name="connsiteY77" fmla="*/ 66049 h 491771"/>
              <a:gd name="connsiteX78" fmla="*/ 298626 w 607568"/>
              <a:gd name="connsiteY78" fmla="*/ 0 h 491771"/>
              <a:gd name="connsiteX79" fmla="*/ 315956 w 607568"/>
              <a:gd name="connsiteY79" fmla="*/ 0 h 491771"/>
              <a:gd name="connsiteX80" fmla="*/ 401854 w 607568"/>
              <a:gd name="connsiteY80" fmla="*/ 85787 h 491771"/>
              <a:gd name="connsiteX81" fmla="*/ 401854 w 607568"/>
              <a:gd name="connsiteY81" fmla="*/ 95476 h 491771"/>
              <a:gd name="connsiteX82" fmla="*/ 421633 w 607568"/>
              <a:gd name="connsiteY82" fmla="*/ 138840 h 491771"/>
              <a:gd name="connsiteX83" fmla="*/ 417960 w 607568"/>
              <a:gd name="connsiteY83" fmla="*/ 149281 h 491771"/>
              <a:gd name="connsiteX84" fmla="*/ 417112 w 607568"/>
              <a:gd name="connsiteY84" fmla="*/ 151068 h 491771"/>
              <a:gd name="connsiteX85" fmla="*/ 411273 w 607568"/>
              <a:gd name="connsiteY85" fmla="*/ 159534 h 491771"/>
              <a:gd name="connsiteX86" fmla="*/ 410896 w 607568"/>
              <a:gd name="connsiteY86" fmla="*/ 159910 h 491771"/>
              <a:gd name="connsiteX87" fmla="*/ 394037 w 607568"/>
              <a:gd name="connsiteY87" fmla="*/ 169787 h 491771"/>
              <a:gd name="connsiteX88" fmla="*/ 384900 w 607568"/>
              <a:gd name="connsiteY88" fmla="*/ 189541 h 491771"/>
              <a:gd name="connsiteX89" fmla="*/ 384712 w 607568"/>
              <a:gd name="connsiteY89" fmla="*/ 189823 h 491771"/>
              <a:gd name="connsiteX90" fmla="*/ 373316 w 607568"/>
              <a:gd name="connsiteY90" fmla="*/ 207131 h 491771"/>
              <a:gd name="connsiteX91" fmla="*/ 372750 w 607568"/>
              <a:gd name="connsiteY91" fmla="*/ 207789 h 491771"/>
              <a:gd name="connsiteX92" fmla="*/ 359847 w 607568"/>
              <a:gd name="connsiteY92" fmla="*/ 222275 h 491771"/>
              <a:gd name="connsiteX93" fmla="*/ 359188 w 607568"/>
              <a:gd name="connsiteY93" fmla="*/ 222934 h 491771"/>
              <a:gd name="connsiteX94" fmla="*/ 345154 w 607568"/>
              <a:gd name="connsiteY94" fmla="*/ 234598 h 491771"/>
              <a:gd name="connsiteX95" fmla="*/ 345625 w 607568"/>
              <a:gd name="connsiteY95" fmla="*/ 236855 h 491771"/>
              <a:gd name="connsiteX96" fmla="*/ 348639 w 607568"/>
              <a:gd name="connsiteY96" fmla="*/ 235538 h 491771"/>
              <a:gd name="connsiteX97" fmla="*/ 355514 w 607568"/>
              <a:gd name="connsiteY97" fmla="*/ 234033 h 491771"/>
              <a:gd name="connsiteX98" fmla="*/ 366628 w 607568"/>
              <a:gd name="connsiteY98" fmla="*/ 237326 h 491771"/>
              <a:gd name="connsiteX99" fmla="*/ 385371 w 607568"/>
              <a:gd name="connsiteY99" fmla="*/ 249648 h 491771"/>
              <a:gd name="connsiteX100" fmla="*/ 399876 w 607568"/>
              <a:gd name="connsiteY100" fmla="*/ 279373 h 491771"/>
              <a:gd name="connsiteX101" fmla="*/ 430016 w 607568"/>
              <a:gd name="connsiteY101" fmla="*/ 289814 h 491771"/>
              <a:gd name="connsiteX102" fmla="*/ 448382 w 607568"/>
              <a:gd name="connsiteY102" fmla="*/ 316058 h 491771"/>
              <a:gd name="connsiteX103" fmla="*/ 481630 w 607568"/>
              <a:gd name="connsiteY103" fmla="*/ 424515 h 491771"/>
              <a:gd name="connsiteX104" fmla="*/ 483891 w 607568"/>
              <a:gd name="connsiteY104" fmla="*/ 436461 h 491771"/>
              <a:gd name="connsiteX105" fmla="*/ 473718 w 607568"/>
              <a:gd name="connsiteY105" fmla="*/ 470700 h 491771"/>
              <a:gd name="connsiteX106" fmla="*/ 443956 w 607568"/>
              <a:gd name="connsiteY106" fmla="*/ 490360 h 491771"/>
              <a:gd name="connsiteX107" fmla="*/ 431805 w 607568"/>
              <a:gd name="connsiteY107" fmla="*/ 491771 h 491771"/>
              <a:gd name="connsiteX108" fmla="*/ 325375 w 607568"/>
              <a:gd name="connsiteY108" fmla="*/ 491771 h 491771"/>
              <a:gd name="connsiteX109" fmla="*/ 337430 w 607568"/>
              <a:gd name="connsiteY109" fmla="*/ 415296 h 491771"/>
              <a:gd name="connsiteX110" fmla="*/ 334605 w 607568"/>
              <a:gd name="connsiteY110" fmla="*/ 389052 h 491771"/>
              <a:gd name="connsiteX111" fmla="*/ 323962 w 607568"/>
              <a:gd name="connsiteY111" fmla="*/ 360927 h 491771"/>
              <a:gd name="connsiteX112" fmla="*/ 337430 w 607568"/>
              <a:gd name="connsiteY112" fmla="*/ 347476 h 491771"/>
              <a:gd name="connsiteX113" fmla="*/ 307196 w 607568"/>
              <a:gd name="connsiteY113" fmla="*/ 317281 h 491771"/>
              <a:gd name="connsiteX114" fmla="*/ 276868 w 607568"/>
              <a:gd name="connsiteY114" fmla="*/ 347476 h 491771"/>
              <a:gd name="connsiteX115" fmla="*/ 290337 w 607568"/>
              <a:gd name="connsiteY115" fmla="*/ 360927 h 491771"/>
              <a:gd name="connsiteX116" fmla="*/ 279694 w 607568"/>
              <a:gd name="connsiteY116" fmla="*/ 389052 h 491771"/>
              <a:gd name="connsiteX117" fmla="*/ 276963 w 607568"/>
              <a:gd name="connsiteY117" fmla="*/ 415296 h 491771"/>
              <a:gd name="connsiteX118" fmla="*/ 288736 w 607568"/>
              <a:gd name="connsiteY118" fmla="*/ 491771 h 491771"/>
              <a:gd name="connsiteX119" fmla="*/ 182493 w 607568"/>
              <a:gd name="connsiteY119" fmla="*/ 491771 h 491771"/>
              <a:gd name="connsiteX120" fmla="*/ 170437 w 607568"/>
              <a:gd name="connsiteY120" fmla="*/ 490360 h 491771"/>
              <a:gd name="connsiteX121" fmla="*/ 140675 w 607568"/>
              <a:gd name="connsiteY121" fmla="*/ 470700 h 491771"/>
              <a:gd name="connsiteX122" fmla="*/ 132669 w 607568"/>
              <a:gd name="connsiteY122" fmla="*/ 424515 h 491771"/>
              <a:gd name="connsiteX123" fmla="*/ 166011 w 607568"/>
              <a:gd name="connsiteY123" fmla="*/ 316058 h 491771"/>
              <a:gd name="connsiteX124" fmla="*/ 184377 w 607568"/>
              <a:gd name="connsiteY124" fmla="*/ 289814 h 491771"/>
              <a:gd name="connsiteX125" fmla="*/ 214517 w 607568"/>
              <a:gd name="connsiteY125" fmla="*/ 279373 h 491771"/>
              <a:gd name="connsiteX126" fmla="*/ 214517 w 607568"/>
              <a:gd name="connsiteY126" fmla="*/ 279279 h 491771"/>
              <a:gd name="connsiteX127" fmla="*/ 229022 w 607568"/>
              <a:gd name="connsiteY127" fmla="*/ 249648 h 491771"/>
              <a:gd name="connsiteX128" fmla="*/ 247765 w 607568"/>
              <a:gd name="connsiteY128" fmla="*/ 237326 h 491771"/>
              <a:gd name="connsiteX129" fmla="*/ 258879 w 607568"/>
              <a:gd name="connsiteY129" fmla="*/ 234033 h 491771"/>
              <a:gd name="connsiteX130" fmla="*/ 265754 w 607568"/>
              <a:gd name="connsiteY130" fmla="*/ 235538 h 491771"/>
              <a:gd name="connsiteX131" fmla="*/ 268768 w 607568"/>
              <a:gd name="connsiteY131" fmla="*/ 236855 h 491771"/>
              <a:gd name="connsiteX132" fmla="*/ 269239 w 607568"/>
              <a:gd name="connsiteY132" fmla="*/ 234598 h 491771"/>
              <a:gd name="connsiteX133" fmla="*/ 255205 w 607568"/>
              <a:gd name="connsiteY133" fmla="*/ 222934 h 491771"/>
              <a:gd name="connsiteX134" fmla="*/ 254546 w 607568"/>
              <a:gd name="connsiteY134" fmla="*/ 222275 h 491771"/>
              <a:gd name="connsiteX135" fmla="*/ 241548 w 607568"/>
              <a:gd name="connsiteY135" fmla="*/ 207789 h 491771"/>
              <a:gd name="connsiteX136" fmla="*/ 241077 w 607568"/>
              <a:gd name="connsiteY136" fmla="*/ 207225 h 491771"/>
              <a:gd name="connsiteX137" fmla="*/ 229681 w 607568"/>
              <a:gd name="connsiteY137" fmla="*/ 189823 h 491771"/>
              <a:gd name="connsiteX138" fmla="*/ 229493 w 607568"/>
              <a:gd name="connsiteY138" fmla="*/ 189635 h 491771"/>
              <a:gd name="connsiteX139" fmla="*/ 220356 w 607568"/>
              <a:gd name="connsiteY139" fmla="*/ 169787 h 491771"/>
              <a:gd name="connsiteX140" fmla="*/ 203497 w 607568"/>
              <a:gd name="connsiteY140" fmla="*/ 159910 h 491771"/>
              <a:gd name="connsiteX141" fmla="*/ 203120 w 607568"/>
              <a:gd name="connsiteY141" fmla="*/ 159534 h 491771"/>
              <a:gd name="connsiteX142" fmla="*/ 197281 w 607568"/>
              <a:gd name="connsiteY142" fmla="*/ 151068 h 491771"/>
              <a:gd name="connsiteX143" fmla="*/ 196433 w 607568"/>
              <a:gd name="connsiteY143" fmla="*/ 149281 h 491771"/>
              <a:gd name="connsiteX144" fmla="*/ 192666 w 607568"/>
              <a:gd name="connsiteY144" fmla="*/ 138840 h 491771"/>
              <a:gd name="connsiteX145" fmla="*/ 212727 w 607568"/>
              <a:gd name="connsiteY145" fmla="*/ 95476 h 491771"/>
              <a:gd name="connsiteX146" fmla="*/ 212727 w 607568"/>
              <a:gd name="connsiteY146" fmla="*/ 85787 h 491771"/>
              <a:gd name="connsiteX147" fmla="*/ 298626 w 607568"/>
              <a:gd name="connsiteY147" fmla="*/ 0 h 491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</a:cxnLst>
            <a:rect l="l" t="t" r="r" b="b"/>
            <a:pathLst>
              <a:path w="607568" h="491771">
                <a:moveTo>
                  <a:pt x="355420" y="250307"/>
                </a:moveTo>
                <a:cubicBezTo>
                  <a:pt x="354290" y="250307"/>
                  <a:pt x="353160" y="250871"/>
                  <a:pt x="352312" y="251812"/>
                </a:cubicBezTo>
                <a:lnTo>
                  <a:pt x="321042" y="289814"/>
                </a:lnTo>
                <a:cubicBezTo>
                  <a:pt x="319723" y="291507"/>
                  <a:pt x="319912" y="293953"/>
                  <a:pt x="321513" y="295364"/>
                </a:cubicBezTo>
                <a:lnTo>
                  <a:pt x="369736" y="338257"/>
                </a:lnTo>
                <a:cubicBezTo>
                  <a:pt x="370396" y="338822"/>
                  <a:pt x="371149" y="339104"/>
                  <a:pt x="371997" y="339104"/>
                </a:cubicBezTo>
                <a:cubicBezTo>
                  <a:pt x="372374" y="339104"/>
                  <a:pt x="372750" y="339010"/>
                  <a:pt x="373127" y="338916"/>
                </a:cubicBezTo>
                <a:cubicBezTo>
                  <a:pt x="374257" y="338539"/>
                  <a:pt x="375105" y="337505"/>
                  <a:pt x="375293" y="336282"/>
                </a:cubicBezTo>
                <a:lnTo>
                  <a:pt x="383676" y="279467"/>
                </a:lnTo>
                <a:cubicBezTo>
                  <a:pt x="384618" y="273164"/>
                  <a:pt x="381792" y="266768"/>
                  <a:pt x="376424" y="263287"/>
                </a:cubicBezTo>
                <a:lnTo>
                  <a:pt x="357681" y="250965"/>
                </a:lnTo>
                <a:cubicBezTo>
                  <a:pt x="357021" y="250495"/>
                  <a:pt x="356174" y="250307"/>
                  <a:pt x="355420" y="250307"/>
                </a:cubicBezTo>
                <a:close/>
                <a:moveTo>
                  <a:pt x="258879" y="250307"/>
                </a:moveTo>
                <a:cubicBezTo>
                  <a:pt x="258125" y="250307"/>
                  <a:pt x="257372" y="250495"/>
                  <a:pt x="256712" y="250965"/>
                </a:cubicBezTo>
                <a:lnTo>
                  <a:pt x="237969" y="263287"/>
                </a:lnTo>
                <a:cubicBezTo>
                  <a:pt x="232601" y="266768"/>
                  <a:pt x="229775" y="273164"/>
                  <a:pt x="230717" y="279467"/>
                </a:cubicBezTo>
                <a:lnTo>
                  <a:pt x="239100" y="336282"/>
                </a:lnTo>
                <a:cubicBezTo>
                  <a:pt x="239288" y="337505"/>
                  <a:pt x="240136" y="338539"/>
                  <a:pt x="241266" y="338916"/>
                </a:cubicBezTo>
                <a:cubicBezTo>
                  <a:pt x="241643" y="339010"/>
                  <a:pt x="242019" y="339104"/>
                  <a:pt x="242396" y="339104"/>
                </a:cubicBezTo>
                <a:cubicBezTo>
                  <a:pt x="243244" y="339104"/>
                  <a:pt x="243997" y="338822"/>
                  <a:pt x="244657" y="338257"/>
                </a:cubicBezTo>
                <a:lnTo>
                  <a:pt x="292880" y="295364"/>
                </a:lnTo>
                <a:cubicBezTo>
                  <a:pt x="294481" y="293953"/>
                  <a:pt x="294670" y="291507"/>
                  <a:pt x="293351" y="289814"/>
                </a:cubicBezTo>
                <a:lnTo>
                  <a:pt x="261987" y="251812"/>
                </a:lnTo>
                <a:cubicBezTo>
                  <a:pt x="261233" y="250871"/>
                  <a:pt x="260103" y="250307"/>
                  <a:pt x="258879" y="250307"/>
                </a:cubicBezTo>
                <a:close/>
                <a:moveTo>
                  <a:pt x="500465" y="66049"/>
                </a:moveTo>
                <a:cubicBezTo>
                  <a:pt x="548129" y="66049"/>
                  <a:pt x="562447" y="93516"/>
                  <a:pt x="565743" y="130673"/>
                </a:cubicBezTo>
                <a:cubicBezTo>
                  <a:pt x="565932" y="130673"/>
                  <a:pt x="566026" y="130673"/>
                  <a:pt x="566120" y="130673"/>
                </a:cubicBezTo>
                <a:cubicBezTo>
                  <a:pt x="577141" y="133118"/>
                  <a:pt x="583358" y="146664"/>
                  <a:pt x="580250" y="160962"/>
                </a:cubicBezTo>
                <a:cubicBezTo>
                  <a:pt x="577706" y="172532"/>
                  <a:pt x="569700" y="180904"/>
                  <a:pt x="560939" y="182503"/>
                </a:cubicBezTo>
                <a:cubicBezTo>
                  <a:pt x="554628" y="199529"/>
                  <a:pt x="543796" y="214016"/>
                  <a:pt x="531927" y="223799"/>
                </a:cubicBezTo>
                <a:cubicBezTo>
                  <a:pt x="528913" y="226338"/>
                  <a:pt x="527500" y="230383"/>
                  <a:pt x="528253" y="234240"/>
                </a:cubicBezTo>
                <a:lnTo>
                  <a:pt x="530797" y="246281"/>
                </a:lnTo>
                <a:cubicBezTo>
                  <a:pt x="532304" y="253806"/>
                  <a:pt x="538238" y="259732"/>
                  <a:pt x="545868" y="261143"/>
                </a:cubicBezTo>
                <a:lnTo>
                  <a:pt x="558961" y="263777"/>
                </a:lnTo>
                <a:cubicBezTo>
                  <a:pt x="578366" y="267634"/>
                  <a:pt x="593437" y="282684"/>
                  <a:pt x="597299" y="301968"/>
                </a:cubicBezTo>
                <a:lnTo>
                  <a:pt x="607002" y="350788"/>
                </a:lnTo>
                <a:cubicBezTo>
                  <a:pt x="608697" y="358972"/>
                  <a:pt x="606531" y="367438"/>
                  <a:pt x="601256" y="373835"/>
                </a:cubicBezTo>
                <a:cubicBezTo>
                  <a:pt x="595981" y="380325"/>
                  <a:pt x="588068" y="384088"/>
                  <a:pt x="579685" y="384088"/>
                </a:cubicBezTo>
                <a:lnTo>
                  <a:pt x="490386" y="384088"/>
                </a:lnTo>
                <a:lnTo>
                  <a:pt x="467685" y="310058"/>
                </a:lnTo>
                <a:cubicBezTo>
                  <a:pt x="461845" y="291150"/>
                  <a:pt x="448563" y="276194"/>
                  <a:pt x="431702" y="267445"/>
                </a:cubicBezTo>
                <a:cubicBezTo>
                  <a:pt x="434999" y="265940"/>
                  <a:pt x="438295" y="264529"/>
                  <a:pt x="441969" y="263777"/>
                </a:cubicBezTo>
                <a:lnTo>
                  <a:pt x="455157" y="261237"/>
                </a:lnTo>
                <a:cubicBezTo>
                  <a:pt x="462692" y="259732"/>
                  <a:pt x="468627" y="253806"/>
                  <a:pt x="470228" y="246281"/>
                </a:cubicBezTo>
                <a:lnTo>
                  <a:pt x="472677" y="234240"/>
                </a:lnTo>
                <a:cubicBezTo>
                  <a:pt x="473525" y="230383"/>
                  <a:pt x="472112" y="226338"/>
                  <a:pt x="469098" y="223893"/>
                </a:cubicBezTo>
                <a:cubicBezTo>
                  <a:pt x="457229" y="214016"/>
                  <a:pt x="446302" y="199529"/>
                  <a:pt x="439991" y="182503"/>
                </a:cubicBezTo>
                <a:cubicBezTo>
                  <a:pt x="434716" y="181563"/>
                  <a:pt x="429818" y="177894"/>
                  <a:pt x="426144" y="172720"/>
                </a:cubicBezTo>
                <a:cubicBezTo>
                  <a:pt x="433303" y="164725"/>
                  <a:pt x="438861" y="154754"/>
                  <a:pt x="441404" y="143278"/>
                </a:cubicBezTo>
                <a:cubicBezTo>
                  <a:pt x="444324" y="130485"/>
                  <a:pt x="443476" y="118068"/>
                  <a:pt x="439708" y="107438"/>
                </a:cubicBezTo>
                <a:cubicBezTo>
                  <a:pt x="447244" y="82699"/>
                  <a:pt x="464200" y="66049"/>
                  <a:pt x="500465" y="66049"/>
                </a:cubicBezTo>
                <a:close/>
                <a:moveTo>
                  <a:pt x="107100" y="66049"/>
                </a:moveTo>
                <a:cubicBezTo>
                  <a:pt x="151561" y="66049"/>
                  <a:pt x="166820" y="90130"/>
                  <a:pt x="171341" y="123618"/>
                </a:cubicBezTo>
                <a:cubicBezTo>
                  <a:pt x="170965" y="129920"/>
                  <a:pt x="171436" y="136505"/>
                  <a:pt x="172849" y="143278"/>
                </a:cubicBezTo>
                <a:cubicBezTo>
                  <a:pt x="174921" y="152590"/>
                  <a:pt x="178971" y="161056"/>
                  <a:pt x="184246" y="168205"/>
                </a:cubicBezTo>
                <a:cubicBezTo>
                  <a:pt x="180573" y="175919"/>
                  <a:pt x="174356" y="181281"/>
                  <a:pt x="167574" y="182503"/>
                </a:cubicBezTo>
                <a:cubicBezTo>
                  <a:pt x="161263" y="199529"/>
                  <a:pt x="150336" y="214016"/>
                  <a:pt x="138468" y="223799"/>
                </a:cubicBezTo>
                <a:cubicBezTo>
                  <a:pt x="135453" y="226338"/>
                  <a:pt x="134040" y="230383"/>
                  <a:pt x="134794" y="234240"/>
                </a:cubicBezTo>
                <a:lnTo>
                  <a:pt x="137337" y="246281"/>
                </a:lnTo>
                <a:cubicBezTo>
                  <a:pt x="138939" y="253806"/>
                  <a:pt x="144873" y="259732"/>
                  <a:pt x="152408" y="261143"/>
                </a:cubicBezTo>
                <a:lnTo>
                  <a:pt x="165596" y="263777"/>
                </a:lnTo>
                <a:cubicBezTo>
                  <a:pt x="170494" y="264812"/>
                  <a:pt x="175203" y="266505"/>
                  <a:pt x="179442" y="268856"/>
                </a:cubicBezTo>
                <a:cubicBezTo>
                  <a:pt x="164088" y="277793"/>
                  <a:pt x="152126" y="292279"/>
                  <a:pt x="146662" y="310058"/>
                </a:cubicBezTo>
                <a:lnTo>
                  <a:pt x="123867" y="384088"/>
                </a:lnTo>
                <a:lnTo>
                  <a:pt x="27883" y="384088"/>
                </a:lnTo>
                <a:cubicBezTo>
                  <a:pt x="19499" y="384088"/>
                  <a:pt x="11587" y="380325"/>
                  <a:pt x="6312" y="373835"/>
                </a:cubicBezTo>
                <a:cubicBezTo>
                  <a:pt x="1037" y="367438"/>
                  <a:pt x="-1129" y="358972"/>
                  <a:pt x="566" y="350788"/>
                </a:cubicBezTo>
                <a:lnTo>
                  <a:pt x="10268" y="301968"/>
                </a:lnTo>
                <a:cubicBezTo>
                  <a:pt x="14130" y="282684"/>
                  <a:pt x="29202" y="267634"/>
                  <a:pt x="48606" y="263777"/>
                </a:cubicBezTo>
                <a:lnTo>
                  <a:pt x="61699" y="261237"/>
                </a:lnTo>
                <a:cubicBezTo>
                  <a:pt x="69328" y="259732"/>
                  <a:pt x="75263" y="253806"/>
                  <a:pt x="76770" y="246281"/>
                </a:cubicBezTo>
                <a:lnTo>
                  <a:pt x="79313" y="234240"/>
                </a:lnTo>
                <a:cubicBezTo>
                  <a:pt x="80067" y="230383"/>
                  <a:pt x="78654" y="226338"/>
                  <a:pt x="75639" y="223893"/>
                </a:cubicBezTo>
                <a:cubicBezTo>
                  <a:pt x="63771" y="214016"/>
                  <a:pt x="52939" y="199623"/>
                  <a:pt x="46628" y="182503"/>
                </a:cubicBezTo>
                <a:cubicBezTo>
                  <a:pt x="37867" y="180904"/>
                  <a:pt x="29861" y="172532"/>
                  <a:pt x="27318" y="160962"/>
                </a:cubicBezTo>
                <a:cubicBezTo>
                  <a:pt x="24115" y="146664"/>
                  <a:pt x="30426" y="133118"/>
                  <a:pt x="41447" y="130673"/>
                </a:cubicBezTo>
                <a:cubicBezTo>
                  <a:pt x="41541" y="130673"/>
                  <a:pt x="41729" y="130673"/>
                  <a:pt x="41824" y="130673"/>
                </a:cubicBezTo>
                <a:cubicBezTo>
                  <a:pt x="45403" y="93516"/>
                  <a:pt x="60192" y="66049"/>
                  <a:pt x="107100" y="66049"/>
                </a:cubicBezTo>
                <a:close/>
                <a:moveTo>
                  <a:pt x="298626" y="0"/>
                </a:moveTo>
                <a:lnTo>
                  <a:pt x="315956" y="0"/>
                </a:lnTo>
                <a:cubicBezTo>
                  <a:pt x="363426" y="0"/>
                  <a:pt x="401854" y="38378"/>
                  <a:pt x="401854" y="85787"/>
                </a:cubicBezTo>
                <a:lnTo>
                  <a:pt x="401854" y="95476"/>
                </a:lnTo>
                <a:cubicBezTo>
                  <a:pt x="417301" y="99238"/>
                  <a:pt x="426154" y="118522"/>
                  <a:pt x="421633" y="138840"/>
                </a:cubicBezTo>
                <a:cubicBezTo>
                  <a:pt x="420880" y="142602"/>
                  <a:pt x="419467" y="146083"/>
                  <a:pt x="417960" y="149281"/>
                </a:cubicBezTo>
                <a:cubicBezTo>
                  <a:pt x="417677" y="149939"/>
                  <a:pt x="417395" y="150504"/>
                  <a:pt x="417112" y="151068"/>
                </a:cubicBezTo>
                <a:cubicBezTo>
                  <a:pt x="415417" y="154172"/>
                  <a:pt x="413533" y="157088"/>
                  <a:pt x="411273" y="159534"/>
                </a:cubicBezTo>
                <a:cubicBezTo>
                  <a:pt x="411179" y="159628"/>
                  <a:pt x="410990" y="159816"/>
                  <a:pt x="410896" y="159910"/>
                </a:cubicBezTo>
                <a:cubicBezTo>
                  <a:pt x="406092" y="165084"/>
                  <a:pt x="400159" y="168658"/>
                  <a:pt x="394037" y="169787"/>
                </a:cubicBezTo>
                <a:cubicBezTo>
                  <a:pt x="391494" y="176654"/>
                  <a:pt x="388385" y="183332"/>
                  <a:pt x="384900" y="189541"/>
                </a:cubicBezTo>
                <a:cubicBezTo>
                  <a:pt x="384806" y="189635"/>
                  <a:pt x="384806" y="189729"/>
                  <a:pt x="384712" y="189823"/>
                </a:cubicBezTo>
                <a:cubicBezTo>
                  <a:pt x="381227" y="196031"/>
                  <a:pt x="377460" y="201769"/>
                  <a:pt x="373316" y="207131"/>
                </a:cubicBezTo>
                <a:cubicBezTo>
                  <a:pt x="373127" y="207413"/>
                  <a:pt x="372939" y="207601"/>
                  <a:pt x="372750" y="207789"/>
                </a:cubicBezTo>
                <a:cubicBezTo>
                  <a:pt x="368700" y="213057"/>
                  <a:pt x="364368" y="217948"/>
                  <a:pt x="359847" y="222275"/>
                </a:cubicBezTo>
                <a:cubicBezTo>
                  <a:pt x="359658" y="222463"/>
                  <a:pt x="359376" y="222651"/>
                  <a:pt x="359188" y="222934"/>
                </a:cubicBezTo>
                <a:cubicBezTo>
                  <a:pt x="354667" y="227261"/>
                  <a:pt x="349957" y="231211"/>
                  <a:pt x="345154" y="234598"/>
                </a:cubicBezTo>
                <a:lnTo>
                  <a:pt x="345625" y="236855"/>
                </a:lnTo>
                <a:cubicBezTo>
                  <a:pt x="346567" y="236385"/>
                  <a:pt x="347603" y="235915"/>
                  <a:pt x="348639" y="235538"/>
                </a:cubicBezTo>
                <a:cubicBezTo>
                  <a:pt x="350899" y="234786"/>
                  <a:pt x="353065" y="234033"/>
                  <a:pt x="355514" y="234033"/>
                </a:cubicBezTo>
                <a:cubicBezTo>
                  <a:pt x="359470" y="234033"/>
                  <a:pt x="363238" y="235162"/>
                  <a:pt x="366628" y="237326"/>
                </a:cubicBezTo>
                <a:cubicBezTo>
                  <a:pt x="366628" y="237326"/>
                  <a:pt x="380756" y="246450"/>
                  <a:pt x="385371" y="249648"/>
                </a:cubicBezTo>
                <a:cubicBezTo>
                  <a:pt x="401854" y="261030"/>
                  <a:pt x="399876" y="279373"/>
                  <a:pt x="399876" y="279373"/>
                </a:cubicBezTo>
                <a:cubicBezTo>
                  <a:pt x="410990" y="279655"/>
                  <a:pt x="421822" y="283041"/>
                  <a:pt x="430016" y="289814"/>
                </a:cubicBezTo>
                <a:cubicBezTo>
                  <a:pt x="445180" y="302324"/>
                  <a:pt x="447535" y="313330"/>
                  <a:pt x="448382" y="316058"/>
                </a:cubicBezTo>
                <a:lnTo>
                  <a:pt x="481630" y="424515"/>
                </a:lnTo>
                <a:cubicBezTo>
                  <a:pt x="482855" y="428371"/>
                  <a:pt x="483608" y="432416"/>
                  <a:pt x="483891" y="436461"/>
                </a:cubicBezTo>
                <a:cubicBezTo>
                  <a:pt x="484644" y="448595"/>
                  <a:pt x="481159" y="460730"/>
                  <a:pt x="473718" y="470700"/>
                </a:cubicBezTo>
                <a:cubicBezTo>
                  <a:pt x="466372" y="480671"/>
                  <a:pt x="455823" y="487538"/>
                  <a:pt x="443956" y="490360"/>
                </a:cubicBezTo>
                <a:cubicBezTo>
                  <a:pt x="440000" y="491301"/>
                  <a:pt x="435950" y="491771"/>
                  <a:pt x="431805" y="491771"/>
                </a:cubicBezTo>
                <a:lnTo>
                  <a:pt x="325375" y="491771"/>
                </a:lnTo>
                <a:lnTo>
                  <a:pt x="337430" y="415296"/>
                </a:lnTo>
                <a:cubicBezTo>
                  <a:pt x="338749" y="406454"/>
                  <a:pt x="337807" y="397424"/>
                  <a:pt x="334605" y="389052"/>
                </a:cubicBezTo>
                <a:lnTo>
                  <a:pt x="323962" y="360927"/>
                </a:lnTo>
                <a:lnTo>
                  <a:pt x="337430" y="347476"/>
                </a:lnTo>
                <a:lnTo>
                  <a:pt x="307196" y="317281"/>
                </a:lnTo>
                <a:lnTo>
                  <a:pt x="276868" y="347476"/>
                </a:lnTo>
                <a:lnTo>
                  <a:pt x="290337" y="360927"/>
                </a:lnTo>
                <a:lnTo>
                  <a:pt x="279694" y="389052"/>
                </a:lnTo>
                <a:cubicBezTo>
                  <a:pt x="276586" y="397424"/>
                  <a:pt x="275644" y="406454"/>
                  <a:pt x="276963" y="415296"/>
                </a:cubicBezTo>
                <a:lnTo>
                  <a:pt x="288736" y="491771"/>
                </a:lnTo>
                <a:lnTo>
                  <a:pt x="182493" y="491771"/>
                </a:lnTo>
                <a:cubicBezTo>
                  <a:pt x="178443" y="491771"/>
                  <a:pt x="174299" y="491301"/>
                  <a:pt x="170437" y="490360"/>
                </a:cubicBezTo>
                <a:cubicBezTo>
                  <a:pt x="158570" y="487538"/>
                  <a:pt x="148021" y="480671"/>
                  <a:pt x="140675" y="470700"/>
                </a:cubicBezTo>
                <a:cubicBezTo>
                  <a:pt x="130785" y="457343"/>
                  <a:pt x="127865" y="440223"/>
                  <a:pt x="132669" y="424515"/>
                </a:cubicBezTo>
                <a:lnTo>
                  <a:pt x="166011" y="316058"/>
                </a:lnTo>
                <a:cubicBezTo>
                  <a:pt x="166858" y="313330"/>
                  <a:pt x="170908" y="300631"/>
                  <a:pt x="184377" y="289814"/>
                </a:cubicBezTo>
                <a:cubicBezTo>
                  <a:pt x="192666" y="283229"/>
                  <a:pt x="203403" y="279655"/>
                  <a:pt x="214517" y="279373"/>
                </a:cubicBezTo>
                <a:lnTo>
                  <a:pt x="214517" y="279279"/>
                </a:lnTo>
                <a:cubicBezTo>
                  <a:pt x="214140" y="273447"/>
                  <a:pt x="211880" y="260654"/>
                  <a:pt x="229022" y="249648"/>
                </a:cubicBezTo>
                <a:cubicBezTo>
                  <a:pt x="233731" y="246638"/>
                  <a:pt x="247765" y="237326"/>
                  <a:pt x="247765" y="237326"/>
                </a:cubicBezTo>
                <a:cubicBezTo>
                  <a:pt x="251061" y="235162"/>
                  <a:pt x="254923" y="234033"/>
                  <a:pt x="258879" y="234033"/>
                </a:cubicBezTo>
                <a:cubicBezTo>
                  <a:pt x="261328" y="234033"/>
                  <a:pt x="263494" y="234786"/>
                  <a:pt x="265754" y="235538"/>
                </a:cubicBezTo>
                <a:cubicBezTo>
                  <a:pt x="266790" y="236009"/>
                  <a:pt x="267826" y="236385"/>
                  <a:pt x="268768" y="236855"/>
                </a:cubicBezTo>
                <a:lnTo>
                  <a:pt x="269239" y="234598"/>
                </a:lnTo>
                <a:cubicBezTo>
                  <a:pt x="264436" y="231211"/>
                  <a:pt x="259726" y="227261"/>
                  <a:pt x="255205" y="222934"/>
                </a:cubicBezTo>
                <a:cubicBezTo>
                  <a:pt x="254923" y="222651"/>
                  <a:pt x="254735" y="222463"/>
                  <a:pt x="254546" y="222275"/>
                </a:cubicBezTo>
                <a:cubicBezTo>
                  <a:pt x="250025" y="217948"/>
                  <a:pt x="245693" y="213057"/>
                  <a:pt x="241548" y="207789"/>
                </a:cubicBezTo>
                <a:cubicBezTo>
                  <a:pt x="241454" y="207601"/>
                  <a:pt x="241266" y="207413"/>
                  <a:pt x="241077" y="207225"/>
                </a:cubicBezTo>
                <a:cubicBezTo>
                  <a:pt x="236933" y="201769"/>
                  <a:pt x="233072" y="196031"/>
                  <a:pt x="229681" y="189823"/>
                </a:cubicBezTo>
                <a:cubicBezTo>
                  <a:pt x="229587" y="189729"/>
                  <a:pt x="229587" y="189635"/>
                  <a:pt x="229493" y="189635"/>
                </a:cubicBezTo>
                <a:cubicBezTo>
                  <a:pt x="226008" y="183332"/>
                  <a:pt x="222899" y="176654"/>
                  <a:pt x="220356" y="169787"/>
                </a:cubicBezTo>
                <a:cubicBezTo>
                  <a:pt x="214140" y="168658"/>
                  <a:pt x="208301" y="165084"/>
                  <a:pt x="203497" y="159910"/>
                </a:cubicBezTo>
                <a:cubicBezTo>
                  <a:pt x="203309" y="159722"/>
                  <a:pt x="203214" y="159628"/>
                  <a:pt x="203120" y="159534"/>
                </a:cubicBezTo>
                <a:cubicBezTo>
                  <a:pt x="200860" y="157088"/>
                  <a:pt x="198976" y="154172"/>
                  <a:pt x="197281" y="151068"/>
                </a:cubicBezTo>
                <a:cubicBezTo>
                  <a:pt x="196998" y="150504"/>
                  <a:pt x="196716" y="149939"/>
                  <a:pt x="196433" y="149281"/>
                </a:cubicBezTo>
                <a:cubicBezTo>
                  <a:pt x="194832" y="146083"/>
                  <a:pt x="193513" y="142602"/>
                  <a:pt x="192666" y="138840"/>
                </a:cubicBezTo>
                <a:cubicBezTo>
                  <a:pt x="188145" y="118428"/>
                  <a:pt x="197092" y="99050"/>
                  <a:pt x="212727" y="95476"/>
                </a:cubicBezTo>
                <a:lnTo>
                  <a:pt x="212727" y="85787"/>
                </a:lnTo>
                <a:cubicBezTo>
                  <a:pt x="212727" y="38378"/>
                  <a:pt x="251155" y="0"/>
                  <a:pt x="298626" y="0"/>
                </a:cubicBezTo>
                <a:close/>
              </a:path>
            </a:pathLst>
          </a:custGeom>
          <a:solidFill>
            <a:srgbClr val="AD2A26"/>
          </a:solidFill>
          <a:ln>
            <a:noFill/>
          </a:ln>
        </p:spPr>
        <p:txBody>
          <a:bodyPr wrap="square" lIns="91440" tIns="45720" rIns="91440" bIns="4572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/>
          </a:p>
        </p:txBody>
      </p:sp>
      <p:sp>
        <p:nvSpPr>
          <p:cNvPr id="22" name="iṡḷidé"/>
          <p:cNvSpPr/>
          <p:nvPr/>
        </p:nvSpPr>
        <p:spPr>
          <a:xfrm>
            <a:off x="9674239" y="2719916"/>
            <a:ext cx="589911" cy="519702"/>
          </a:xfrm>
          <a:custGeom>
            <a:avLst/>
            <a:gdLst>
              <a:gd name="connsiteX0" fmla="*/ 0 w 609050"/>
              <a:gd name="connsiteY0" fmla="*/ 411255 h 550128"/>
              <a:gd name="connsiteX1" fmla="*/ 25953 w 609050"/>
              <a:gd name="connsiteY1" fmla="*/ 426310 h 550128"/>
              <a:gd name="connsiteX2" fmla="*/ 202989 w 609050"/>
              <a:gd name="connsiteY2" fmla="*/ 463367 h 550128"/>
              <a:gd name="connsiteX3" fmla="*/ 219808 w 609050"/>
              <a:gd name="connsiteY3" fmla="*/ 462933 h 550128"/>
              <a:gd name="connsiteX4" fmla="*/ 251707 w 609050"/>
              <a:gd name="connsiteY4" fmla="*/ 518375 h 550128"/>
              <a:gd name="connsiteX5" fmla="*/ 202989 w 609050"/>
              <a:gd name="connsiteY5" fmla="*/ 521125 h 550128"/>
              <a:gd name="connsiteX6" fmla="*/ 0 w 609050"/>
              <a:gd name="connsiteY6" fmla="*/ 434416 h 550128"/>
              <a:gd name="connsiteX7" fmla="*/ 0 w 609050"/>
              <a:gd name="connsiteY7" fmla="*/ 295387 h 550128"/>
              <a:gd name="connsiteX8" fmla="*/ 25960 w 609050"/>
              <a:gd name="connsiteY8" fmla="*/ 310451 h 550128"/>
              <a:gd name="connsiteX9" fmla="*/ 203040 w 609050"/>
              <a:gd name="connsiteY9" fmla="*/ 347531 h 550128"/>
              <a:gd name="connsiteX10" fmla="*/ 204781 w 609050"/>
              <a:gd name="connsiteY10" fmla="*/ 347531 h 550128"/>
              <a:gd name="connsiteX11" fmla="*/ 203040 w 609050"/>
              <a:gd name="connsiteY11" fmla="*/ 376355 h 550128"/>
              <a:gd name="connsiteX12" fmla="*/ 204781 w 609050"/>
              <a:gd name="connsiteY12" fmla="*/ 405469 h 550128"/>
              <a:gd name="connsiteX13" fmla="*/ 203040 w 609050"/>
              <a:gd name="connsiteY13" fmla="*/ 405469 h 550128"/>
              <a:gd name="connsiteX14" fmla="*/ 0 w 609050"/>
              <a:gd name="connsiteY14" fmla="*/ 318562 h 550128"/>
              <a:gd name="connsiteX15" fmla="*/ 435036 w 609050"/>
              <a:gd name="connsiteY15" fmla="*/ 202593 h 550128"/>
              <a:gd name="connsiteX16" fmla="*/ 609050 w 609050"/>
              <a:gd name="connsiteY16" fmla="*/ 376361 h 550128"/>
              <a:gd name="connsiteX17" fmla="*/ 435036 w 609050"/>
              <a:gd name="connsiteY17" fmla="*/ 550128 h 550128"/>
              <a:gd name="connsiteX18" fmla="*/ 317721 w 609050"/>
              <a:gd name="connsiteY18" fmla="*/ 504659 h 550128"/>
              <a:gd name="connsiteX19" fmla="*/ 280888 w 609050"/>
              <a:gd name="connsiteY19" fmla="*/ 457018 h 550128"/>
              <a:gd name="connsiteX20" fmla="*/ 262761 w 609050"/>
              <a:gd name="connsiteY20" fmla="*/ 401267 h 550128"/>
              <a:gd name="connsiteX21" fmla="*/ 261021 w 609050"/>
              <a:gd name="connsiteY21" fmla="*/ 376361 h 550128"/>
              <a:gd name="connsiteX22" fmla="*/ 264067 w 609050"/>
              <a:gd name="connsiteY22" fmla="*/ 343634 h 550128"/>
              <a:gd name="connsiteX23" fmla="*/ 290024 w 609050"/>
              <a:gd name="connsiteY23" fmla="*/ 280499 h 550128"/>
              <a:gd name="connsiteX24" fmla="*/ 405888 w 609050"/>
              <a:gd name="connsiteY24" fmla="*/ 205055 h 550128"/>
              <a:gd name="connsiteX25" fmla="*/ 435036 w 609050"/>
              <a:gd name="connsiteY25" fmla="*/ 202593 h 550128"/>
              <a:gd name="connsiteX26" fmla="*/ 0 w 609050"/>
              <a:gd name="connsiteY26" fmla="*/ 179589 h 550128"/>
              <a:gd name="connsiteX27" fmla="*/ 25955 w 609050"/>
              <a:gd name="connsiteY27" fmla="*/ 194643 h 550128"/>
              <a:gd name="connsiteX28" fmla="*/ 203003 w 609050"/>
              <a:gd name="connsiteY28" fmla="*/ 231699 h 550128"/>
              <a:gd name="connsiteX29" fmla="*/ 256364 w 609050"/>
              <a:gd name="connsiteY29" fmla="*/ 228804 h 550128"/>
              <a:gd name="connsiteX30" fmla="*/ 219968 w 609050"/>
              <a:gd name="connsiteY30" fmla="*/ 289166 h 550128"/>
              <a:gd name="connsiteX31" fmla="*/ 203003 w 609050"/>
              <a:gd name="connsiteY31" fmla="*/ 289600 h 550128"/>
              <a:gd name="connsiteX32" fmla="*/ 0 w 609050"/>
              <a:gd name="connsiteY32" fmla="*/ 202749 h 550128"/>
              <a:gd name="connsiteX33" fmla="*/ 203017 w 609050"/>
              <a:gd name="connsiteY33" fmla="*/ 0 h 550128"/>
              <a:gd name="connsiteX34" fmla="*/ 406034 w 609050"/>
              <a:gd name="connsiteY34" fmla="*/ 86902 h 550128"/>
              <a:gd name="connsiteX35" fmla="*/ 203017 w 609050"/>
              <a:gd name="connsiteY35" fmla="*/ 173804 h 550128"/>
              <a:gd name="connsiteX36" fmla="*/ 0 w 609050"/>
              <a:gd name="connsiteY36" fmla="*/ 86902 h 550128"/>
              <a:gd name="connsiteX37" fmla="*/ 203017 w 609050"/>
              <a:gd name="connsiteY37" fmla="*/ 0 h 550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609050" h="550128">
                <a:moveTo>
                  <a:pt x="0" y="411255"/>
                </a:moveTo>
                <a:cubicBezTo>
                  <a:pt x="7974" y="416611"/>
                  <a:pt x="16529" y="421677"/>
                  <a:pt x="25953" y="426310"/>
                </a:cubicBezTo>
                <a:cubicBezTo>
                  <a:pt x="73656" y="450194"/>
                  <a:pt x="136583" y="463367"/>
                  <a:pt x="202989" y="463367"/>
                </a:cubicBezTo>
                <a:cubicBezTo>
                  <a:pt x="208644" y="463367"/>
                  <a:pt x="214154" y="463222"/>
                  <a:pt x="219808" y="462933"/>
                </a:cubicBezTo>
                <a:cubicBezTo>
                  <a:pt x="227783" y="483054"/>
                  <a:pt x="238657" y="501583"/>
                  <a:pt x="251707" y="518375"/>
                </a:cubicBezTo>
                <a:cubicBezTo>
                  <a:pt x="236193" y="520256"/>
                  <a:pt x="219953" y="521125"/>
                  <a:pt x="202989" y="521125"/>
                </a:cubicBezTo>
                <a:cubicBezTo>
                  <a:pt x="86850" y="521125"/>
                  <a:pt x="0" y="475382"/>
                  <a:pt x="0" y="434416"/>
                </a:cubicBezTo>
                <a:close/>
                <a:moveTo>
                  <a:pt x="0" y="295387"/>
                </a:moveTo>
                <a:cubicBezTo>
                  <a:pt x="7976" y="300746"/>
                  <a:pt x="16533" y="305816"/>
                  <a:pt x="25960" y="310451"/>
                </a:cubicBezTo>
                <a:cubicBezTo>
                  <a:pt x="73675" y="334350"/>
                  <a:pt x="136617" y="347531"/>
                  <a:pt x="203040" y="347531"/>
                </a:cubicBezTo>
                <a:cubicBezTo>
                  <a:pt x="203621" y="347531"/>
                  <a:pt x="204201" y="347531"/>
                  <a:pt x="204781" y="347531"/>
                </a:cubicBezTo>
                <a:cubicBezTo>
                  <a:pt x="203621" y="356946"/>
                  <a:pt x="203040" y="366651"/>
                  <a:pt x="203040" y="376355"/>
                </a:cubicBezTo>
                <a:cubicBezTo>
                  <a:pt x="203040" y="386205"/>
                  <a:pt x="203621" y="395909"/>
                  <a:pt x="204781" y="405469"/>
                </a:cubicBezTo>
                <a:cubicBezTo>
                  <a:pt x="204201" y="405469"/>
                  <a:pt x="203621" y="405469"/>
                  <a:pt x="203040" y="405469"/>
                </a:cubicBezTo>
                <a:cubicBezTo>
                  <a:pt x="86872" y="405469"/>
                  <a:pt x="0" y="359553"/>
                  <a:pt x="0" y="318562"/>
                </a:cubicBezTo>
                <a:close/>
                <a:moveTo>
                  <a:pt x="435036" y="202593"/>
                </a:moveTo>
                <a:cubicBezTo>
                  <a:pt x="530889" y="202593"/>
                  <a:pt x="609050" y="280644"/>
                  <a:pt x="609050" y="376361"/>
                </a:cubicBezTo>
                <a:cubicBezTo>
                  <a:pt x="609050" y="472222"/>
                  <a:pt x="530889" y="550128"/>
                  <a:pt x="435036" y="550128"/>
                </a:cubicBezTo>
                <a:cubicBezTo>
                  <a:pt x="389792" y="550128"/>
                  <a:pt x="348754" y="532896"/>
                  <a:pt x="317721" y="504659"/>
                </a:cubicBezTo>
                <a:cubicBezTo>
                  <a:pt x="302785" y="491192"/>
                  <a:pt x="290314" y="474974"/>
                  <a:pt x="280888" y="457018"/>
                </a:cubicBezTo>
                <a:cubicBezTo>
                  <a:pt x="271897" y="439930"/>
                  <a:pt x="265517" y="421106"/>
                  <a:pt x="262761" y="401267"/>
                </a:cubicBezTo>
                <a:cubicBezTo>
                  <a:pt x="261601" y="393158"/>
                  <a:pt x="261021" y="384904"/>
                  <a:pt x="261021" y="376361"/>
                </a:cubicBezTo>
                <a:cubicBezTo>
                  <a:pt x="261021" y="365210"/>
                  <a:pt x="262036" y="354350"/>
                  <a:pt x="264067" y="343634"/>
                </a:cubicBezTo>
                <a:cubicBezTo>
                  <a:pt x="268417" y="320755"/>
                  <a:pt x="277408" y="299324"/>
                  <a:pt x="290024" y="280499"/>
                </a:cubicBezTo>
                <a:cubicBezTo>
                  <a:pt x="316126" y="241256"/>
                  <a:pt x="357599" y="213309"/>
                  <a:pt x="405888" y="205055"/>
                </a:cubicBezTo>
                <a:cubicBezTo>
                  <a:pt x="415314" y="203462"/>
                  <a:pt x="425030" y="202593"/>
                  <a:pt x="435036" y="202593"/>
                </a:cubicBezTo>
                <a:close/>
                <a:moveTo>
                  <a:pt x="0" y="179589"/>
                </a:moveTo>
                <a:cubicBezTo>
                  <a:pt x="7975" y="184945"/>
                  <a:pt x="16530" y="190011"/>
                  <a:pt x="25955" y="194643"/>
                </a:cubicBezTo>
                <a:cubicBezTo>
                  <a:pt x="73661" y="218527"/>
                  <a:pt x="136592" y="231699"/>
                  <a:pt x="203003" y="231699"/>
                </a:cubicBezTo>
                <a:cubicBezTo>
                  <a:pt x="221128" y="231699"/>
                  <a:pt x="238963" y="230686"/>
                  <a:pt x="256364" y="228804"/>
                </a:cubicBezTo>
                <a:cubicBezTo>
                  <a:pt x="241284" y="246754"/>
                  <a:pt x="228958" y="267164"/>
                  <a:pt x="219968" y="289166"/>
                </a:cubicBezTo>
                <a:cubicBezTo>
                  <a:pt x="214458" y="289455"/>
                  <a:pt x="208658" y="289600"/>
                  <a:pt x="203003" y="289600"/>
                </a:cubicBezTo>
                <a:cubicBezTo>
                  <a:pt x="86856" y="289600"/>
                  <a:pt x="0" y="243714"/>
                  <a:pt x="0" y="202749"/>
                </a:cubicBezTo>
                <a:close/>
                <a:moveTo>
                  <a:pt x="203017" y="0"/>
                </a:moveTo>
                <a:cubicBezTo>
                  <a:pt x="315140" y="0"/>
                  <a:pt x="406034" y="38907"/>
                  <a:pt x="406034" y="86902"/>
                </a:cubicBezTo>
                <a:cubicBezTo>
                  <a:pt x="406034" y="134897"/>
                  <a:pt x="315140" y="173804"/>
                  <a:pt x="203017" y="173804"/>
                </a:cubicBezTo>
                <a:cubicBezTo>
                  <a:pt x="90894" y="173804"/>
                  <a:pt x="0" y="134897"/>
                  <a:pt x="0" y="86902"/>
                </a:cubicBezTo>
                <a:cubicBezTo>
                  <a:pt x="0" y="38907"/>
                  <a:pt x="90894" y="0"/>
                  <a:pt x="203017" y="0"/>
                </a:cubicBezTo>
                <a:close/>
              </a:path>
            </a:pathLst>
          </a:custGeom>
          <a:solidFill>
            <a:srgbClr val="4C5252"/>
          </a:solidFill>
          <a:ln>
            <a:noFill/>
          </a:ln>
        </p:spPr>
        <p:txBody>
          <a:bodyPr wrap="square" lIns="91440" tIns="45720" rIns="91440" bIns="4572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/>
            <a:endParaRPr dirty="0"/>
          </a:p>
        </p:txBody>
      </p:sp>
      <p:sp>
        <p:nvSpPr>
          <p:cNvPr id="27" name="下箭头 26"/>
          <p:cNvSpPr/>
          <p:nvPr/>
        </p:nvSpPr>
        <p:spPr>
          <a:xfrm>
            <a:off x="9234163" y="1879796"/>
            <a:ext cx="165701" cy="659854"/>
          </a:xfrm>
          <a:prstGeom prst="downArrow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9" name="曲线连接符 28"/>
          <p:cNvCxnSpPr>
            <a:endCxn id="10" idx="6"/>
          </p:cNvCxnSpPr>
          <p:nvPr/>
        </p:nvCxnSpPr>
        <p:spPr>
          <a:xfrm rot="16200000" flipV="1">
            <a:off x="10056266" y="1745802"/>
            <a:ext cx="1479708" cy="702442"/>
          </a:xfrm>
          <a:prstGeom prst="curvedConnector2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3" name="文本占位符 2"/>
          <p:cNvSpPr txBox="1"/>
          <p:nvPr/>
        </p:nvSpPr>
        <p:spPr>
          <a:xfrm>
            <a:off x="8728071" y="1973395"/>
            <a:ext cx="702442" cy="423689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Roboto" panose="02000000000000000000" pitchFamily="2" charset="0"/>
                <a:ea typeface="Alibaba PuHuiTi" pitchFamily="18" charset="-122"/>
                <a:cs typeface="Alibaba PuHuiTi" pitchFamily="18" charset="-122"/>
              </a:rPr>
              <a:t>产生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Roboto" panose="02000000000000000000" pitchFamily="2" charset="0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34" name="文本占位符 2"/>
          <p:cNvSpPr txBox="1"/>
          <p:nvPr/>
        </p:nvSpPr>
        <p:spPr>
          <a:xfrm>
            <a:off x="10996340" y="1927186"/>
            <a:ext cx="702442" cy="423689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dirty="0">
                <a:solidFill>
                  <a:prstClr val="black">
                    <a:lumMod val="85000"/>
                    <a:lumOff val="15000"/>
                  </a:prstClr>
                </a:solidFill>
                <a:latin typeface="Roboto" panose="02000000000000000000" pitchFamily="2" charset="0"/>
                <a:ea typeface="Alibaba PuHuiTi" pitchFamily="18" charset="-122"/>
                <a:cs typeface="Alibaba PuHuiTi" pitchFamily="18" charset="-122"/>
              </a:rPr>
              <a:t>估计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Roboto" panose="02000000000000000000" pitchFamily="2" charset="0"/>
              <a:ea typeface="Alibaba PuHuiTi" pitchFamily="18" charset="-122"/>
              <a:cs typeface="Alibaba PuHuiTi" pitchFamily="18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5" name="文本占位符 2"/>
              <p:cNvSpPr txBox="1"/>
              <p:nvPr/>
            </p:nvSpPr>
            <p:spPr>
              <a:xfrm>
                <a:off x="1425192" y="4953929"/>
                <a:ext cx="5031178" cy="1616564"/>
              </a:xfrm>
              <a:prstGeom prst="rect">
                <a:avLst/>
              </a:prstGeom>
            </p:spPr>
            <p:txBody>
              <a:bodyPr/>
              <a:lstStyle>
                <a:lvl1pPr marL="0" indent="0" algn="l" rtl="0" eaLnBrk="0" fontAlgn="base" hangingPunct="0">
                  <a:lnSpc>
                    <a:spcPct val="150000"/>
                  </a:lnSpc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None/>
                  <a:defRPr sz="16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defRPr>
                </a:lvl1pPr>
                <a:lvl2pPr marL="990600" indent="-3810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b="1" kern="120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defRPr>
                </a:lvl2pPr>
                <a:lvl3pPr marL="1524000" indent="-3048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865" b="1" kern="120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defRPr>
                </a:lvl3pPr>
                <a:lvl4pPr marL="2133600" indent="-3048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6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743200" indent="-3048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6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352800" indent="-304800" algn="l" defTabSz="12192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6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962400" indent="-304800" algn="l" defTabSz="12192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6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572000" indent="-304800" algn="l" defTabSz="12192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6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181600" indent="-304800" algn="l" defTabSz="12192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6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>
                  <a:defRPr/>
                </a:pPr>
                <a:r>
                  <a:rPr lang="en-US" altLang="zh-CN" sz="1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Roboto" panose="02000000000000000000" pitchFamily="2" charset="0"/>
                    <a:ea typeface="Alibaba PuHuiTi" pitchFamily="18" charset="-122"/>
                    <a:cs typeface="Alibaba PuHuiTi" pitchFamily="18" charset="-122"/>
                  </a:rPr>
                  <a:t>P(D|</a:t>
                </a:r>
                <a:r>
                  <a:rPr lang="zh-CN" altLang="en-US" sz="1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Roboto" panose="02000000000000000000" pitchFamily="2" charset="0"/>
                    <a:ea typeface="Alibaba PuHuiTi" pitchFamily="18" charset="-122"/>
                    <a:cs typeface="Alibaba PuHuiTi" pitchFamily="18" charset="-122"/>
                  </a:rPr>
                  <a:t>𝜃</a:t>
                </a:r>
                <a:r>
                  <a:rPr lang="en-US" altLang="zh-CN" sz="1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Roboto" panose="02000000000000000000" pitchFamily="2" charset="0"/>
                    <a:ea typeface="Alibaba PuHuiTi" pitchFamily="18" charset="-122"/>
                    <a:cs typeface="Alibaba PuHuiTi" pitchFamily="18" charset="-122"/>
                  </a:rPr>
                  <a:t>)</a:t>
                </a:r>
                <a:r>
                  <a:rPr lang="zh-CN" altLang="en-US" sz="1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Roboto" panose="02000000000000000000" pitchFamily="2" charset="0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lang="en-US" altLang="zh-CN" sz="1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Roboto" panose="02000000000000000000" pitchFamily="2" charset="0"/>
                    <a:ea typeface="Alibaba PuHuiTi" pitchFamily="18" charset="-122"/>
                    <a:cs typeface="Alibaba PuHuiTi" pitchFamily="18" charset="-122"/>
                  </a:rPr>
                  <a:t>=</a:t>
                </a:r>
                <a:r>
                  <a:rPr lang="zh-CN" altLang="en-US" sz="1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Roboto" panose="02000000000000000000" pitchFamily="2" charset="0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lang="en-US" altLang="zh-CN" sz="1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Roboto" panose="02000000000000000000" pitchFamily="2" charset="0"/>
                    <a:ea typeface="Alibaba PuHuiTi" pitchFamily="18" charset="-122"/>
                    <a:cs typeface="Alibaba PuHuiTi" pitchFamily="18" charset="-122"/>
                  </a:rPr>
                  <a:t>P {</a:t>
                </a:r>
                <a:r>
                  <a:rPr lang="zh-CN" altLang="en-US" sz="1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Roboto" panose="02000000000000000000" pitchFamily="2" charset="0"/>
                    <a:ea typeface="Alibaba PuHuiTi" pitchFamily="18" charset="-122"/>
                    <a:cs typeface="Alibaba PuHuiTi" pitchFamily="18" charset="-122"/>
                  </a:rPr>
                  <a:t>正面，反面，反面，正面，正面，正面</a:t>
                </a:r>
                <a:r>
                  <a:rPr lang="en-US" altLang="zh-CN" sz="1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Roboto" panose="02000000000000000000" pitchFamily="2" charset="0"/>
                    <a:ea typeface="Alibaba PuHuiTi" pitchFamily="18" charset="-122"/>
                    <a:cs typeface="Alibaba PuHuiTi" pitchFamily="18" charset="-122"/>
                  </a:rPr>
                  <a:t>}</a:t>
                </a:r>
                <a:r>
                  <a:rPr lang="zh-CN" altLang="en-US" sz="1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Roboto" panose="02000000000000000000" pitchFamily="2" charset="0"/>
                    <a:ea typeface="Alibaba PuHuiTi" pitchFamily="18" charset="-122"/>
                    <a:cs typeface="Alibaba PuHuiTi" pitchFamily="18" charset="-122"/>
                  </a:rPr>
                  <a:t>  </a:t>
                </a:r>
                <a:endParaRPr lang="en-US" altLang="zh-CN" sz="14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Roboto" panose="02000000000000000000" pitchFamily="2" charset="0"/>
                  <a:ea typeface="Alibaba PuHuiTi" pitchFamily="18" charset="-122"/>
                  <a:cs typeface="Alibaba PuHuiTi" pitchFamily="18" charset="-122"/>
                </a:endParaRPr>
              </a:p>
              <a:p>
                <a:pPr lvl="0">
                  <a:defRPr/>
                </a:pPr>
                <a:r>
                  <a:rPr lang="zh-CN" altLang="en-US" sz="1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Roboto" panose="02000000000000000000" pitchFamily="2" charset="0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lang="en-US" altLang="zh-CN" sz="1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Roboto" panose="02000000000000000000" pitchFamily="2" charset="0"/>
                    <a:ea typeface="Alibaba PuHuiTi" pitchFamily="18" charset="-122"/>
                    <a:cs typeface="Alibaba PuHuiTi" pitchFamily="18" charset="-122"/>
                  </a:rPr>
                  <a:t>=</a:t>
                </a:r>
                <a:r>
                  <a:rPr lang="zh-CN" altLang="en-US" sz="1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Roboto" panose="02000000000000000000" pitchFamily="2" charset="0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lang="en-US" altLang="zh-CN" sz="1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Roboto" panose="02000000000000000000" pitchFamily="2" charset="0"/>
                    <a:ea typeface="Alibaba PuHuiTi" pitchFamily="18" charset="-122"/>
                    <a:cs typeface="Alibaba PuHuiTi" pitchFamily="18" charset="-122"/>
                  </a:rPr>
                  <a:t>P(</a:t>
                </a:r>
                <a:r>
                  <a:rPr lang="zh-CN" altLang="en-US" sz="1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Roboto" panose="02000000000000000000" pitchFamily="2" charset="0"/>
                    <a:ea typeface="Alibaba PuHuiTi" pitchFamily="18" charset="-122"/>
                    <a:cs typeface="Alibaba PuHuiTi" pitchFamily="18" charset="-122"/>
                  </a:rPr>
                  <a:t>正面</a:t>
                </a:r>
                <a:r>
                  <a:rPr lang="en-US" altLang="zh-CN" sz="1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Roboto" panose="02000000000000000000" pitchFamily="2" charset="0"/>
                    <a:ea typeface="Alibaba PuHuiTi" pitchFamily="18" charset="-122"/>
                    <a:cs typeface="Alibaba PuHuiTi" pitchFamily="18" charset="-122"/>
                  </a:rPr>
                  <a:t>|</a:t>
                </a:r>
                <a:r>
                  <a:rPr lang="zh-CN" altLang="en-US" sz="1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Roboto" panose="02000000000000000000" pitchFamily="2" charset="0"/>
                    <a:ea typeface="Alibaba PuHuiTi" pitchFamily="18" charset="-122"/>
                    <a:cs typeface="Alibaba PuHuiTi" pitchFamily="18" charset="-122"/>
                  </a:rPr>
                  <a:t>𝜃</a:t>
                </a:r>
                <a:r>
                  <a:rPr lang="en-US" altLang="zh-CN" sz="1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Roboto" panose="02000000000000000000" pitchFamily="2" charset="0"/>
                    <a:ea typeface="Alibaba PuHuiTi" pitchFamily="18" charset="-122"/>
                    <a:cs typeface="Alibaba PuHuiTi" pitchFamily="18" charset="-122"/>
                  </a:rPr>
                  <a:t>)</a:t>
                </a:r>
                <a:r>
                  <a:rPr lang="zh-CN" altLang="en-US" sz="1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Roboto" panose="02000000000000000000" pitchFamily="2" charset="0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lang="en-US" altLang="zh-CN" sz="1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Roboto" panose="02000000000000000000" pitchFamily="2" charset="0"/>
                    <a:ea typeface="Alibaba PuHuiTi" pitchFamily="18" charset="-122"/>
                    <a:cs typeface="Alibaba PuHuiTi" pitchFamily="18" charset="-122"/>
                  </a:rPr>
                  <a:t>P(</a:t>
                </a:r>
                <a:r>
                  <a:rPr lang="zh-CN" altLang="en-US" sz="1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Roboto" panose="02000000000000000000" pitchFamily="2" charset="0"/>
                    <a:ea typeface="Alibaba PuHuiTi" pitchFamily="18" charset="-122"/>
                    <a:cs typeface="Alibaba PuHuiTi" pitchFamily="18" charset="-122"/>
                  </a:rPr>
                  <a:t>反面</a:t>
                </a:r>
                <a:r>
                  <a:rPr lang="en-US" altLang="zh-CN" sz="1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Roboto" panose="02000000000000000000" pitchFamily="2" charset="0"/>
                    <a:ea typeface="Alibaba PuHuiTi" pitchFamily="18" charset="-122"/>
                    <a:cs typeface="Alibaba PuHuiTi" pitchFamily="18" charset="-122"/>
                  </a:rPr>
                  <a:t>|</a:t>
                </a:r>
                <a:r>
                  <a:rPr lang="zh-CN" altLang="en-US" sz="1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Roboto" panose="02000000000000000000" pitchFamily="2" charset="0"/>
                    <a:ea typeface="Alibaba PuHuiTi" pitchFamily="18" charset="-122"/>
                    <a:cs typeface="Alibaba PuHuiTi" pitchFamily="18" charset="-122"/>
                  </a:rPr>
                  <a:t>𝜃</a:t>
                </a:r>
                <a:r>
                  <a:rPr lang="en-US" altLang="zh-CN" sz="1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Roboto" panose="02000000000000000000" pitchFamily="2" charset="0"/>
                    <a:ea typeface="Alibaba PuHuiTi" pitchFamily="18" charset="-122"/>
                    <a:cs typeface="Alibaba PuHuiTi" pitchFamily="18" charset="-122"/>
                  </a:rPr>
                  <a:t>) P(</a:t>
                </a:r>
                <a:r>
                  <a:rPr lang="zh-CN" altLang="en-US" sz="1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Roboto" panose="02000000000000000000" pitchFamily="2" charset="0"/>
                    <a:ea typeface="Alibaba PuHuiTi" pitchFamily="18" charset="-122"/>
                    <a:cs typeface="Alibaba PuHuiTi" pitchFamily="18" charset="-122"/>
                  </a:rPr>
                  <a:t>反面</a:t>
                </a:r>
                <a:r>
                  <a:rPr lang="en-US" altLang="zh-CN" sz="1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Roboto" panose="02000000000000000000" pitchFamily="2" charset="0"/>
                    <a:ea typeface="Alibaba PuHuiTi" pitchFamily="18" charset="-122"/>
                    <a:cs typeface="Alibaba PuHuiTi" pitchFamily="18" charset="-122"/>
                  </a:rPr>
                  <a:t>|</a:t>
                </a:r>
                <a:r>
                  <a:rPr lang="zh-CN" altLang="en-US" sz="1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Roboto" panose="02000000000000000000" pitchFamily="2" charset="0"/>
                    <a:ea typeface="Alibaba PuHuiTi" pitchFamily="18" charset="-122"/>
                    <a:cs typeface="Alibaba PuHuiTi" pitchFamily="18" charset="-122"/>
                  </a:rPr>
                  <a:t>𝜃</a:t>
                </a:r>
                <a:r>
                  <a:rPr lang="en-US" altLang="zh-CN" sz="1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Roboto" panose="02000000000000000000" pitchFamily="2" charset="0"/>
                    <a:ea typeface="Alibaba PuHuiTi" pitchFamily="18" charset="-122"/>
                    <a:cs typeface="Alibaba PuHuiTi" pitchFamily="18" charset="-122"/>
                  </a:rPr>
                  <a:t>) P(</a:t>
                </a:r>
                <a:r>
                  <a:rPr lang="zh-CN" altLang="en-US" sz="1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Roboto" panose="02000000000000000000" pitchFamily="2" charset="0"/>
                    <a:ea typeface="Alibaba PuHuiTi" pitchFamily="18" charset="-122"/>
                    <a:cs typeface="Alibaba PuHuiTi" pitchFamily="18" charset="-122"/>
                  </a:rPr>
                  <a:t>正面</a:t>
                </a:r>
                <a:r>
                  <a:rPr lang="en-US" altLang="zh-CN" sz="1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Roboto" panose="02000000000000000000" pitchFamily="2" charset="0"/>
                    <a:ea typeface="Alibaba PuHuiTi" pitchFamily="18" charset="-122"/>
                    <a:cs typeface="Alibaba PuHuiTi" pitchFamily="18" charset="-122"/>
                  </a:rPr>
                  <a:t>|</a:t>
                </a:r>
                <a:r>
                  <a:rPr lang="zh-CN" altLang="en-US" sz="1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Roboto" panose="02000000000000000000" pitchFamily="2" charset="0"/>
                    <a:ea typeface="Alibaba PuHuiTi" pitchFamily="18" charset="-122"/>
                    <a:cs typeface="Alibaba PuHuiTi" pitchFamily="18" charset="-122"/>
                  </a:rPr>
                  <a:t>𝜃</a:t>
                </a:r>
                <a:r>
                  <a:rPr lang="en-US" altLang="zh-CN" sz="1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Roboto" panose="02000000000000000000" pitchFamily="2" charset="0"/>
                    <a:ea typeface="Alibaba PuHuiTi" pitchFamily="18" charset="-122"/>
                    <a:cs typeface="Alibaba PuHuiTi" pitchFamily="18" charset="-122"/>
                  </a:rPr>
                  <a:t>) P(</a:t>
                </a:r>
                <a:r>
                  <a:rPr lang="zh-CN" altLang="en-US" sz="1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Roboto" panose="02000000000000000000" pitchFamily="2" charset="0"/>
                    <a:ea typeface="Alibaba PuHuiTi" pitchFamily="18" charset="-122"/>
                    <a:cs typeface="Alibaba PuHuiTi" pitchFamily="18" charset="-122"/>
                  </a:rPr>
                  <a:t>正面</a:t>
                </a:r>
                <a:r>
                  <a:rPr lang="en-US" altLang="zh-CN" sz="1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Roboto" panose="02000000000000000000" pitchFamily="2" charset="0"/>
                    <a:ea typeface="Alibaba PuHuiTi" pitchFamily="18" charset="-122"/>
                    <a:cs typeface="Alibaba PuHuiTi" pitchFamily="18" charset="-122"/>
                  </a:rPr>
                  <a:t>|</a:t>
                </a:r>
                <a:r>
                  <a:rPr lang="zh-CN" altLang="en-US" sz="1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Roboto" panose="02000000000000000000" pitchFamily="2" charset="0"/>
                    <a:ea typeface="Alibaba PuHuiTi" pitchFamily="18" charset="-122"/>
                    <a:cs typeface="Alibaba PuHuiTi" pitchFamily="18" charset="-122"/>
                  </a:rPr>
                  <a:t>𝜃</a:t>
                </a:r>
                <a:r>
                  <a:rPr lang="en-US" altLang="zh-CN" sz="1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Roboto" panose="02000000000000000000" pitchFamily="2" charset="0"/>
                    <a:ea typeface="Alibaba PuHuiTi" pitchFamily="18" charset="-122"/>
                    <a:cs typeface="Alibaba PuHuiTi" pitchFamily="18" charset="-122"/>
                  </a:rPr>
                  <a:t>) P(</a:t>
                </a:r>
                <a:r>
                  <a:rPr lang="zh-CN" altLang="en-US" sz="1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Roboto" panose="02000000000000000000" pitchFamily="2" charset="0"/>
                    <a:ea typeface="Alibaba PuHuiTi" pitchFamily="18" charset="-122"/>
                    <a:cs typeface="Alibaba PuHuiTi" pitchFamily="18" charset="-122"/>
                  </a:rPr>
                  <a:t>正面</a:t>
                </a:r>
                <a:r>
                  <a:rPr lang="en-US" altLang="zh-CN" sz="1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Roboto" panose="02000000000000000000" pitchFamily="2" charset="0"/>
                    <a:ea typeface="Alibaba PuHuiTi" pitchFamily="18" charset="-122"/>
                    <a:cs typeface="Alibaba PuHuiTi" pitchFamily="18" charset="-122"/>
                  </a:rPr>
                  <a:t>|</a:t>
                </a:r>
                <a:r>
                  <a:rPr lang="zh-CN" altLang="en-US" sz="1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Roboto" panose="02000000000000000000" pitchFamily="2" charset="0"/>
                    <a:ea typeface="Alibaba PuHuiTi" pitchFamily="18" charset="-122"/>
                    <a:cs typeface="Alibaba PuHuiTi" pitchFamily="18" charset="-122"/>
                  </a:rPr>
                  <a:t>𝜃</a:t>
                </a:r>
                <a:r>
                  <a:rPr lang="en-US" altLang="zh-CN" sz="1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Roboto" panose="02000000000000000000" pitchFamily="2" charset="0"/>
                    <a:ea typeface="Alibaba PuHuiTi" pitchFamily="18" charset="-122"/>
                    <a:cs typeface="Alibaba PuHuiTi" pitchFamily="18" charset="-122"/>
                  </a:rPr>
                  <a:t>) </a:t>
                </a:r>
                <a:endParaRPr lang="en-US" altLang="zh-CN" sz="14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Roboto" panose="02000000000000000000" pitchFamily="2" charset="0"/>
                  <a:ea typeface="Alibaba PuHuiTi" pitchFamily="18" charset="-122"/>
                  <a:cs typeface="Alibaba PuHuiTi" pitchFamily="18" charset="-122"/>
                </a:endParaRPr>
              </a:p>
              <a:p>
                <a:pPr lvl="0">
                  <a:defRPr/>
                </a:pPr>
                <a:r>
                  <a:rPr lang="en-US" altLang="zh-CN" sz="1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Roboto" panose="02000000000000000000" pitchFamily="2" charset="0"/>
                    <a:ea typeface="Alibaba PuHuiTi" pitchFamily="18" charset="-122"/>
                    <a:cs typeface="Alibaba PuHuiTi" pitchFamily="18" charset="-122"/>
                  </a:rPr>
                  <a:t>=</a:t>
                </a:r>
                <a:r>
                  <a:rPr lang="zh-CN" altLang="en-US" sz="1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Roboto" panose="02000000000000000000" pitchFamily="2" charset="0"/>
                    <a:ea typeface="Alibaba PuHuiTi" pitchFamily="18" charset="-122"/>
                    <a:cs typeface="Alibaba PuHuiTi" pitchFamily="18" charset="-122"/>
                  </a:rPr>
                  <a:t>𝜃 *</a:t>
                </a:r>
                <a:r>
                  <a:rPr lang="en-US" altLang="zh-CN" sz="1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Roboto" panose="02000000000000000000" pitchFamily="2" charset="0"/>
                    <a:ea typeface="Alibaba PuHuiTi" pitchFamily="18" charset="-122"/>
                    <a:cs typeface="Alibaba PuHuiTi" pitchFamily="18" charset="-122"/>
                  </a:rPr>
                  <a:t>(1-</a:t>
                </a:r>
                <a:r>
                  <a:rPr lang="zh-CN" altLang="en-US" sz="1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Roboto" panose="02000000000000000000" pitchFamily="2" charset="0"/>
                    <a:ea typeface="Alibaba PuHuiTi" pitchFamily="18" charset="-122"/>
                    <a:cs typeface="Alibaba PuHuiTi" pitchFamily="18" charset="-122"/>
                  </a:rPr>
                  <a:t>𝜃</a:t>
                </a:r>
                <a:r>
                  <a:rPr lang="en-US" altLang="zh-CN" sz="1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Roboto" panose="02000000000000000000" pitchFamily="2" charset="0"/>
                    <a:ea typeface="Alibaba PuHuiTi" pitchFamily="18" charset="-122"/>
                    <a:cs typeface="Alibaba PuHuiTi" pitchFamily="18" charset="-122"/>
                  </a:rPr>
                  <a:t>)</a:t>
                </a:r>
                <a:r>
                  <a:rPr lang="zh-CN" altLang="en-US" sz="1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Roboto" panose="02000000000000000000" pitchFamily="2" charset="0"/>
                    <a:ea typeface="Alibaba PuHuiTi" pitchFamily="18" charset="-122"/>
                    <a:cs typeface="Alibaba PuHuiTi" pitchFamily="18" charset="-122"/>
                  </a:rPr>
                  <a:t>*</a:t>
                </a:r>
                <a:r>
                  <a:rPr lang="en-US" altLang="zh-CN" sz="1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Roboto" panose="02000000000000000000" pitchFamily="2" charset="0"/>
                    <a:ea typeface="Alibaba PuHuiTi" pitchFamily="18" charset="-122"/>
                    <a:cs typeface="Alibaba PuHuiTi" pitchFamily="18" charset="-122"/>
                  </a:rPr>
                  <a:t>(1-</a:t>
                </a:r>
                <a:r>
                  <a:rPr lang="zh-CN" altLang="en-US" sz="1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Roboto" panose="02000000000000000000" pitchFamily="2" charset="0"/>
                    <a:ea typeface="Alibaba PuHuiTi" pitchFamily="18" charset="-122"/>
                    <a:cs typeface="Alibaba PuHuiTi" pitchFamily="18" charset="-122"/>
                  </a:rPr>
                  <a:t>𝜃</a:t>
                </a:r>
                <a:r>
                  <a:rPr lang="en-US" altLang="zh-CN" sz="1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Roboto" panose="02000000000000000000" pitchFamily="2" charset="0"/>
                    <a:ea typeface="Alibaba PuHuiTi" pitchFamily="18" charset="-122"/>
                    <a:cs typeface="Alibaba PuHuiTi" pitchFamily="18" charset="-122"/>
                  </a:rPr>
                  <a:t>)</a:t>
                </a:r>
                <a:r>
                  <a:rPr lang="zh-CN" altLang="en-US" sz="1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Roboto" panose="02000000000000000000" pitchFamily="2" charset="0"/>
                    <a:ea typeface="Alibaba PuHuiTi" pitchFamily="18" charset="-122"/>
                    <a:cs typeface="Alibaba PuHuiTi" pitchFamily="18" charset="-122"/>
                  </a:rPr>
                  <a:t>𝜃*𝜃*𝜃 </a:t>
                </a:r>
                <a:r>
                  <a:rPr lang="en-US" altLang="zh-CN" sz="1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Roboto" panose="02000000000000000000" pitchFamily="2" charset="0"/>
                    <a:ea typeface="Alibaba PuHuiTi" pitchFamily="18" charset="-122"/>
                    <a:cs typeface="Alibaba PuHuiTi" pitchFamily="18" charset="-122"/>
                  </a:rPr>
                  <a:t>=</a:t>
                </a:r>
                <a:r>
                  <a:rPr lang="zh-CN" altLang="en-US" sz="1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Roboto" panose="02000000000000000000" pitchFamily="2" charset="0"/>
                    <a:ea typeface="Alibaba PuHuiTi" pitchFamily="18" charset="-122"/>
                    <a:cs typeface="Alibaba PuHuiTi" pitchFamily="18" charset="-122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400" i="1" smtClean="0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zh-CN" altLang="en-US" sz="1400" dirty="0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Roboto" panose="02000000000000000000" pitchFamily="2" charset="0"/>
                            <a:ea typeface="Alibaba PuHuiTi" pitchFamily="18" charset="-122"/>
                            <a:cs typeface="Alibaba PuHuiTi" pitchFamily="18" charset="-122"/>
                          </a:rPr>
                          <m:t>𝜃</m:t>
                        </m:r>
                      </m:e>
                      <m:sup>
                        <m:r>
                          <a:rPr lang="en-US" altLang="zh-CN" sz="1400" b="0" i="1" smtClean="0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4</m:t>
                        </m:r>
                      </m:sup>
                    </m:sSup>
                    <m:sSup>
                      <m:sSupPr>
                        <m:ctrlPr>
                          <a:rPr kumimoji="0" lang="en-US" altLang="zh-CN" sz="1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</m:ctrlPr>
                      </m:sSupPr>
                      <m:e>
                        <m:r>
                          <a:rPr kumimoji="0" lang="en-US" altLang="zh-CN" sz="1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(</m:t>
                        </m:r>
                        <m:r>
                          <a:rPr kumimoji="0" lang="en-US" altLang="zh-CN" sz="1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1</m:t>
                        </m:r>
                        <m:r>
                          <a:rPr kumimoji="0" lang="en-US" altLang="zh-CN" sz="1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−</m:t>
                        </m:r>
                        <m:r>
                          <m:rPr>
                            <m:nor/>
                          </m:rPr>
                          <a:rPr lang="zh-CN" altLang="en-US" sz="1400" dirty="0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Roboto" panose="02000000000000000000" pitchFamily="2" charset="0"/>
                            <a:ea typeface="Alibaba PuHuiTi" pitchFamily="18" charset="-122"/>
                            <a:cs typeface="Alibaba PuHuiTi" pitchFamily="18" charset="-122"/>
                          </a:rPr>
                          <m:t>𝜃</m:t>
                        </m:r>
                        <m:r>
                          <a:rPr kumimoji="0" lang="en-US" altLang="zh-CN" sz="1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)</m:t>
                        </m:r>
                      </m:e>
                      <m:sup>
                        <m:r>
                          <a:rPr kumimoji="0" lang="en-US" altLang="zh-CN" sz="1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2</m:t>
                        </m:r>
                      </m:sup>
                    </m:sSup>
                  </m:oMath>
                </a14:m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Roboto" panose="02000000000000000000" pitchFamily="2" charset="0"/>
                    <a:ea typeface="Alibaba PuHuiTi" pitchFamily="18" charset="-122"/>
                    <a:cs typeface="Alibaba PuHuiTi" pitchFamily="18" charset="-122"/>
                  </a:rPr>
                  <a:t>  </a:t>
                </a:r>
                <a:endPara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Roboto" panose="02000000000000000000" pitchFamily="2" charset="0"/>
                  <a:ea typeface="Alibaba PuHuiTi" pitchFamily="18" charset="-122"/>
                  <a:cs typeface="Alibaba PuHuiTi" pitchFamily="18" charset="-122"/>
                </a:endParaRPr>
              </a:p>
              <a:p>
                <a:pPr lvl="0">
                  <a:defRPr/>
                </a:pPr>
                <a:r>
                  <a:rPr lang="zh-CN" altLang="en-US" sz="1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Roboto" panose="02000000000000000000" pitchFamily="2" charset="0"/>
                    <a:ea typeface="Alibaba PuHuiTi" pitchFamily="18" charset="-122"/>
                    <a:cs typeface="Alibaba PuHuiTi" pitchFamily="18" charset="-122"/>
                  </a:rPr>
                  <a:t>问题转化为：</a:t>
                </a:r>
                <a:r>
                  <a:rPr lang="zh-CN" altLang="en-US" sz="1400" dirty="0">
                    <a:solidFill>
                      <a:schemeClr val="accent2">
                        <a:lumMod val="75000"/>
                      </a:schemeClr>
                    </a:solidFill>
                    <a:latin typeface="Roboto" panose="02000000000000000000" pitchFamily="2" charset="0"/>
                    <a:ea typeface="Alibaba PuHuiTi" pitchFamily="18" charset="-122"/>
                    <a:cs typeface="Alibaba PuHuiTi" pitchFamily="18" charset="-122"/>
                  </a:rPr>
                  <a:t>求此函数的极大值时，估计𝜃为多少！</a:t>
                </a:r>
                <a:endParaRPr lang="en-US" altLang="zh-CN" sz="1400" dirty="0">
                  <a:solidFill>
                    <a:schemeClr val="accent2">
                      <a:lumMod val="75000"/>
                    </a:schemeClr>
                  </a:solidFill>
                  <a:latin typeface="Roboto" panose="02000000000000000000" pitchFamily="2" charset="0"/>
                  <a:ea typeface="Alibaba PuHuiTi" pitchFamily="18" charset="-122"/>
                  <a:cs typeface="Alibaba PuHuiTi" pitchFamily="18" charset="-122"/>
                </a:endParaRPr>
              </a:p>
            </p:txBody>
          </p:sp>
        </mc:Choice>
        <mc:Fallback>
          <p:sp>
            <p:nvSpPr>
              <p:cNvPr id="35" name="文本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5192" y="4953929"/>
                <a:ext cx="5031178" cy="1616564"/>
              </a:xfrm>
              <a:prstGeom prst="rect">
                <a:avLst/>
              </a:prstGeom>
              <a:blipFill rotWithShape="1">
                <a:blip r:embed="rId1"/>
                <a:stretch>
                  <a:fillRect l="-5" t="-18" r="6" b="-104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" name="文本占位符 2"/>
              <p:cNvSpPr txBox="1"/>
              <p:nvPr/>
            </p:nvSpPr>
            <p:spPr>
              <a:xfrm>
                <a:off x="6573332" y="4859169"/>
                <a:ext cx="5031178" cy="1860608"/>
              </a:xfrm>
              <a:prstGeom prst="rect">
                <a:avLst/>
              </a:prstGeom>
            </p:spPr>
            <p:txBody>
              <a:bodyPr/>
              <a:lstStyle>
                <a:lvl1pPr marL="0" indent="0" algn="l" rtl="0" eaLnBrk="0" fontAlgn="base" hangingPunct="0">
                  <a:lnSpc>
                    <a:spcPct val="150000"/>
                  </a:lnSpc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None/>
                  <a:defRPr sz="16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defRPr>
                </a:lvl1pPr>
                <a:lvl2pPr marL="990600" indent="-3810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b="1" kern="120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defRPr>
                </a:lvl2pPr>
                <a:lvl3pPr marL="1524000" indent="-3048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865" b="1" kern="120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defRPr>
                </a:lvl3pPr>
                <a:lvl4pPr marL="2133600" indent="-3048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6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743200" indent="-3048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6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352800" indent="-304800" algn="l" defTabSz="12192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6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962400" indent="-304800" algn="l" defTabSz="12192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6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572000" indent="-304800" algn="l" defTabSz="12192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6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181600" indent="-304800" algn="l" defTabSz="12192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6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>
                  <a:defRPr/>
                </a:pPr>
                <a:r>
                  <a:rPr lang="en-US" altLang="zh-CN" sz="1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Roboto" panose="02000000000000000000" pitchFamily="2" charset="0"/>
                    <a:ea typeface="Alibaba PuHuiTi" pitchFamily="18" charset="-122"/>
                    <a:cs typeface="Alibaba PuHuiTi" pitchFamily="18" charset="-122"/>
                  </a:rPr>
                  <a:t>f(</a:t>
                </a:r>
                <a:r>
                  <a:rPr lang="zh-CN" altLang="en-US" sz="1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Roboto" panose="02000000000000000000" pitchFamily="2" charset="0"/>
                    <a:ea typeface="Alibaba PuHuiTi" pitchFamily="18" charset="-122"/>
                    <a:cs typeface="Alibaba PuHuiTi" pitchFamily="18" charset="-122"/>
                  </a:rPr>
                  <a:t>𝜃</a:t>
                </a:r>
                <a:r>
                  <a:rPr lang="en-US" altLang="zh-CN" sz="1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Roboto" panose="02000000000000000000" pitchFamily="2" charset="0"/>
                    <a:ea typeface="Alibaba PuHuiTi" pitchFamily="18" charset="-122"/>
                    <a:cs typeface="Alibaba PuHuiTi" pitchFamily="18" charset="-122"/>
                  </a:rPr>
                  <a:t>)</a:t>
                </a:r>
                <a:r>
                  <a:rPr lang="zh-CN" altLang="en-US" sz="1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Roboto" panose="02000000000000000000" pitchFamily="2" charset="0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lang="en-US" altLang="zh-CN" sz="1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Roboto" panose="02000000000000000000" pitchFamily="2" charset="0"/>
                    <a:ea typeface="Alibaba PuHuiTi" pitchFamily="18" charset="-122"/>
                    <a:cs typeface="Alibaba PuHuiTi" pitchFamily="18" charset="-122"/>
                  </a:rPr>
                  <a:t>=</a:t>
                </a:r>
                <a:r>
                  <a:rPr lang="zh-CN" altLang="en-US" sz="1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Roboto" panose="02000000000000000000" pitchFamily="2" charset="0"/>
                    <a:ea typeface="Alibaba PuHuiTi" pitchFamily="18" charset="-122"/>
                    <a:cs typeface="Alibaba PuHuiTi" pitchFamily="18" charset="-122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400" i="1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zh-CN" altLang="en-US" sz="1400" dirty="0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Roboto" panose="02000000000000000000" pitchFamily="2" charset="0"/>
                            <a:ea typeface="Alibaba PuHuiTi" pitchFamily="18" charset="-122"/>
                            <a:cs typeface="Alibaba PuHuiTi" pitchFamily="18" charset="-122"/>
                          </a:rPr>
                          <m:t>𝜃</m:t>
                        </m:r>
                      </m:e>
                      <m:sup>
                        <m:r>
                          <a:rPr lang="en-US" altLang="zh-CN" sz="1400" i="1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4</m:t>
                        </m:r>
                      </m:sup>
                    </m:sSup>
                    <m:sSup>
                      <m:sSupPr>
                        <m:ctrlPr>
                          <a:rPr lang="en-US" altLang="zh-CN" sz="1400" i="1" dirty="0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</m:ctrlPr>
                      </m:sSupPr>
                      <m:e>
                        <m:r>
                          <a:rPr lang="en-US" altLang="zh-CN" sz="1400" i="1" dirty="0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(</m:t>
                        </m:r>
                        <m:r>
                          <a:rPr lang="en-US" altLang="zh-CN" sz="1400" i="1" dirty="0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1</m:t>
                        </m:r>
                        <m:r>
                          <a:rPr lang="en-US" altLang="zh-CN" sz="1400" i="1" dirty="0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−</m:t>
                        </m:r>
                        <m:r>
                          <m:rPr>
                            <m:nor/>
                          </m:rPr>
                          <a:rPr lang="zh-CN" altLang="en-US" sz="1400" dirty="0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Roboto" panose="02000000000000000000" pitchFamily="2" charset="0"/>
                            <a:ea typeface="Alibaba PuHuiTi" pitchFamily="18" charset="-122"/>
                            <a:cs typeface="Alibaba PuHuiTi" pitchFamily="18" charset="-122"/>
                          </a:rPr>
                          <m:t>𝜃</m:t>
                        </m:r>
                        <m:r>
                          <a:rPr lang="en-US" altLang="zh-CN" sz="1400" i="1" dirty="0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)</m:t>
                        </m:r>
                      </m:e>
                      <m:sup>
                        <m:r>
                          <a:rPr lang="en-US" altLang="zh-CN" sz="1400" i="1" dirty="0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2</m:t>
                        </m:r>
                      </m:sup>
                    </m:sSup>
                  </m:oMath>
                </a14:m>
                <a:r>
                  <a:rPr lang="zh-CN" altLang="en-US" sz="1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Roboto" panose="02000000000000000000" pitchFamily="2" charset="0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lang="zh-CN" altLang="en-US" sz="1400" dirty="0">
                    <a:solidFill>
                      <a:schemeClr val="accent2">
                        <a:lumMod val="75000"/>
                      </a:schemeClr>
                    </a:solidFill>
                    <a:latin typeface="Roboto" panose="02000000000000000000" pitchFamily="2" charset="0"/>
                    <a:ea typeface="Alibaba PuHuiTi" pitchFamily="18" charset="-122"/>
                    <a:cs typeface="Alibaba PuHuiTi" pitchFamily="18" charset="-122"/>
                  </a:rPr>
                  <a:t>令导数</a:t>
                </a:r>
                <a:r>
                  <a:rPr lang="en-US" altLang="zh-CN" sz="1400" dirty="0">
                    <a:solidFill>
                      <a:schemeClr val="accent2">
                        <a:lumMod val="75000"/>
                      </a:schemeClr>
                    </a:solidFill>
                    <a:latin typeface="Roboto" panose="02000000000000000000" pitchFamily="2" charset="0"/>
                    <a:ea typeface="Alibaba PuHuiTi" pitchFamily="18" charset="-122"/>
                    <a:cs typeface="Alibaba PuHuiTi" pitchFamily="18" charset="-122"/>
                  </a:rPr>
                  <a:t>=0</a:t>
                </a:r>
                <a:r>
                  <a:rPr lang="zh-CN" altLang="en-US" sz="1400" dirty="0">
                    <a:solidFill>
                      <a:schemeClr val="accent2">
                        <a:lumMod val="75000"/>
                      </a:schemeClr>
                    </a:solidFill>
                    <a:latin typeface="Roboto" panose="02000000000000000000" pitchFamily="2" charset="0"/>
                    <a:ea typeface="Alibaba PuHuiTi" pitchFamily="18" charset="-122"/>
                    <a:cs typeface="Alibaba PuHuiTi" pitchFamily="18" charset="-122"/>
                  </a:rPr>
                  <a:t>求极值，可估计出𝜃值</a:t>
                </a:r>
                <a:endParaRPr lang="en-US" altLang="zh-CN" sz="1400" dirty="0">
                  <a:solidFill>
                    <a:schemeClr val="accent2">
                      <a:lumMod val="75000"/>
                    </a:schemeClr>
                  </a:solidFill>
                  <a:latin typeface="Roboto" panose="02000000000000000000" pitchFamily="2" charset="0"/>
                  <a:ea typeface="Alibaba PuHuiTi" pitchFamily="18" charset="-122"/>
                  <a:cs typeface="Alibaba PuHuiTi" pitchFamily="18" charset="-122"/>
                </a:endParaRPr>
              </a:p>
              <a:p>
                <a:pPr lvl="0">
                  <a:defRPr/>
                </a:pPr>
                <a:r>
                  <a:rPr lang="zh-CN" altLang="en-US" sz="1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Roboto" panose="02000000000000000000" pitchFamily="2" charset="0"/>
                    <a:ea typeface="Alibaba PuHuiTi" pitchFamily="18" charset="-122"/>
                    <a:cs typeface="Alibaba PuHuiTi" pitchFamily="18" charset="-122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altLang="zh-CN" sz="1400" i="1" smtClean="0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</m:ctrlPr>
                      </m:fPr>
                      <m:num>
                        <m:r>
                          <a:rPr lang="en-GB" altLang="zh-CN" sz="1400" i="1" smtClean="0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GB" altLang="zh-CN" sz="1400" i="1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f</m:t>
                        </m:r>
                        <m:r>
                          <a:rPr lang="en-US" altLang="zh-CN" sz="1400" b="0" i="1" smtClean="0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zh-CN" altLang="en-US" sz="1400" dirty="0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Roboto" panose="02000000000000000000" pitchFamily="2" charset="0"/>
                            <a:ea typeface="Alibaba PuHuiTi" pitchFamily="18" charset="-122"/>
                            <a:cs typeface="Alibaba PuHuiTi" pitchFamily="18" charset="-122"/>
                          </a:rPr>
                          <m:t>𝜃</m:t>
                        </m:r>
                        <m:r>
                          <a:rPr lang="en-US" altLang="zh-CN" sz="1400" b="0" i="1" smtClean="0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)</m:t>
                        </m:r>
                      </m:num>
                      <m:den>
                        <m:r>
                          <a:rPr lang="en-GB" altLang="zh-CN" sz="1400" i="1" smtClean="0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zh-CN" altLang="en-US" sz="1400" dirty="0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Roboto" panose="02000000000000000000" pitchFamily="2" charset="0"/>
                            <a:ea typeface="Alibaba PuHuiTi" pitchFamily="18" charset="-122"/>
                            <a:cs typeface="Alibaba PuHuiTi" pitchFamily="18" charset="-122"/>
                          </a:rPr>
                          <m:t>𝜃</m:t>
                        </m:r>
                      </m:den>
                    </m:f>
                  </m:oMath>
                </a14:m>
                <a:r>
                  <a:rPr lang="zh-CN" altLang="en-US" sz="1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Roboto" panose="02000000000000000000" pitchFamily="2" charset="0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lang="en-US" altLang="zh-CN" sz="1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Roboto" panose="02000000000000000000" pitchFamily="2" charset="0"/>
                    <a:ea typeface="Alibaba PuHuiTi" pitchFamily="18" charset="-122"/>
                    <a:cs typeface="Alibaba PuHuiTi" pitchFamily="18" charset="-122"/>
                  </a:rPr>
                  <a:t>=</a:t>
                </a:r>
                <a:r>
                  <a:rPr lang="zh-CN" altLang="en-US" sz="1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Roboto" panose="02000000000000000000" pitchFamily="2" charset="0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lang="en-US" altLang="zh-CN" sz="1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Roboto" panose="02000000000000000000" pitchFamily="2" charset="0"/>
                    <a:ea typeface="Alibaba PuHuiTi" pitchFamily="18" charset="-122"/>
                    <a:cs typeface="Alibaba PuHuiTi" pitchFamily="18" charset="-122"/>
                  </a:rPr>
                  <a:t>4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400" i="1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zh-CN" altLang="en-US" sz="1400" dirty="0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Roboto" panose="02000000000000000000" pitchFamily="2" charset="0"/>
                            <a:ea typeface="Alibaba PuHuiTi" pitchFamily="18" charset="-122"/>
                            <a:cs typeface="Alibaba PuHuiTi" pitchFamily="18" charset="-122"/>
                          </a:rPr>
                          <m:t>𝜃</m:t>
                        </m:r>
                      </m:e>
                      <m:sup>
                        <m:r>
                          <a:rPr lang="en-US" altLang="zh-CN" sz="1400" b="0" i="1" dirty="0" smtClean="0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4</m:t>
                        </m:r>
                        <m:r>
                          <a:rPr lang="en-US" altLang="zh-CN" sz="1400" b="0" i="1" dirty="0" smtClean="0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−</m:t>
                        </m:r>
                        <m:r>
                          <a:rPr lang="en-US" altLang="zh-CN" sz="1400" b="0" i="1" dirty="0" smtClean="0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1</m:t>
                        </m:r>
                      </m:sup>
                    </m:sSup>
                    <m:sSup>
                      <m:sSupPr>
                        <m:ctrlPr>
                          <a:rPr lang="en-US" altLang="zh-CN" sz="1400" i="1" dirty="0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</m:ctrlPr>
                      </m:sSupPr>
                      <m:e>
                        <m:r>
                          <a:rPr lang="en-US" altLang="zh-CN" sz="1400" i="1" dirty="0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(</m:t>
                        </m:r>
                        <m:r>
                          <a:rPr lang="en-US" altLang="zh-CN" sz="1400" i="1" dirty="0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1</m:t>
                        </m:r>
                        <m:r>
                          <a:rPr lang="en-US" altLang="zh-CN" sz="1400" i="1" dirty="0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−</m:t>
                        </m:r>
                        <m:r>
                          <m:rPr>
                            <m:nor/>
                          </m:rPr>
                          <a:rPr lang="zh-CN" altLang="en-US" sz="1400" dirty="0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Roboto" panose="02000000000000000000" pitchFamily="2" charset="0"/>
                            <a:ea typeface="Alibaba PuHuiTi" pitchFamily="18" charset="-122"/>
                            <a:cs typeface="Alibaba PuHuiTi" pitchFamily="18" charset="-122"/>
                          </a:rPr>
                          <m:t>𝜃</m:t>
                        </m:r>
                        <m:r>
                          <a:rPr lang="en-US" altLang="zh-CN" sz="1400" i="1" dirty="0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)</m:t>
                        </m:r>
                      </m:e>
                      <m:sup>
                        <m:r>
                          <a:rPr lang="en-US" altLang="zh-CN" sz="1400" i="1" dirty="0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2</m:t>
                        </m:r>
                      </m:sup>
                    </m:sSup>
                  </m:oMath>
                </a14:m>
                <a:r>
                  <a:rPr lang="zh-CN" altLang="en-US" sz="1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Roboto" panose="02000000000000000000" pitchFamily="2" charset="0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lang="en-US" altLang="zh-CN" sz="1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Roboto" panose="02000000000000000000" pitchFamily="2" charset="0"/>
                    <a:ea typeface="Alibaba PuHuiTi" pitchFamily="18" charset="-122"/>
                    <a:cs typeface="Alibaba PuHuiTi" pitchFamily="18" charset="-122"/>
                  </a:rPr>
                  <a:t>+</a:t>
                </a:r>
                <a:r>
                  <a:rPr lang="zh-CN" altLang="en-US" sz="1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Roboto" panose="02000000000000000000" pitchFamily="2" charset="0"/>
                    <a:ea typeface="Alibaba PuHuiTi" pitchFamily="18" charset="-122"/>
                    <a:cs typeface="Alibaba PuHuiTi" pitchFamily="18" charset="-122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400" i="1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zh-CN" altLang="en-US" sz="1400" dirty="0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Roboto" panose="02000000000000000000" pitchFamily="2" charset="0"/>
                            <a:ea typeface="Alibaba PuHuiTi" pitchFamily="18" charset="-122"/>
                            <a:cs typeface="Alibaba PuHuiTi" pitchFamily="18" charset="-122"/>
                          </a:rPr>
                          <m:t>𝜃</m:t>
                        </m:r>
                      </m:e>
                      <m:sup>
                        <m:r>
                          <a:rPr lang="en-US" altLang="zh-CN" sz="1400" i="1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4</m:t>
                        </m:r>
                      </m:sup>
                    </m:sSup>
                  </m:oMath>
                </a14:m>
                <a:r>
                  <a:rPr lang="en-US" altLang="zh-CN" sz="1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Roboto" panose="02000000000000000000" pitchFamily="2" charset="0"/>
                    <a:ea typeface="Alibaba PuHuiTi" pitchFamily="18" charset="-122"/>
                    <a:cs typeface="Alibaba PuHuiTi" pitchFamily="18" charset="-122"/>
                  </a:rPr>
                  <a:t>2(1-</a:t>
                </a:r>
                <a:r>
                  <a:rPr lang="zh-CN" altLang="en-US" sz="1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Roboto" panose="02000000000000000000" pitchFamily="2" charset="0"/>
                    <a:ea typeface="Alibaba PuHuiTi" pitchFamily="18" charset="-122"/>
                    <a:cs typeface="Alibaba PuHuiTi" pitchFamily="18" charset="-122"/>
                  </a:rPr>
                  <a:t>𝜃</a:t>
                </a:r>
                <a:r>
                  <a:rPr lang="en-US" altLang="zh-CN" sz="1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Roboto" panose="02000000000000000000" pitchFamily="2" charset="0"/>
                    <a:ea typeface="Alibaba PuHuiTi" pitchFamily="18" charset="-122"/>
                    <a:cs typeface="Alibaba PuHuiTi" pitchFamily="18" charset="-122"/>
                  </a:rPr>
                  <a:t>)(-1)</a:t>
                </a:r>
                <a:r>
                  <a:rPr lang="zh-CN" altLang="en-US" sz="1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Roboto" panose="02000000000000000000" pitchFamily="2" charset="0"/>
                    <a:ea typeface="Alibaba PuHuiTi" pitchFamily="18" charset="-122"/>
                    <a:cs typeface="Alibaba PuHuiTi" pitchFamily="18" charset="-122"/>
                  </a:rPr>
                  <a:t> </a:t>
                </a:r>
                <a:endParaRPr lang="en-US" altLang="zh-CN" sz="14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Roboto" panose="02000000000000000000" pitchFamily="2" charset="0"/>
                  <a:ea typeface="Alibaba PuHuiTi" pitchFamily="18" charset="-122"/>
                  <a:cs typeface="Alibaba PuHuiTi" pitchFamily="18" charset="-122"/>
                </a:endParaRPr>
              </a:p>
              <a:p>
                <a:pPr lvl="0">
                  <a:defRPr/>
                </a:pPr>
                <a:r>
                  <a:rPr lang="zh-CN" altLang="en-US" sz="1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Roboto" panose="02000000000000000000" pitchFamily="2" charset="0"/>
                    <a:ea typeface="Alibaba PuHuiTi" pitchFamily="18" charset="-122"/>
                    <a:cs typeface="Alibaba PuHuiTi" pitchFamily="18" charset="-122"/>
                  </a:rPr>
                  <a:t>            </a:t>
                </a:r>
                <a:r>
                  <a:rPr lang="en-US" altLang="zh-CN" sz="1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Roboto" panose="02000000000000000000" pitchFamily="2" charset="0"/>
                    <a:ea typeface="Alibaba PuHuiTi" pitchFamily="18" charset="-122"/>
                    <a:cs typeface="Alibaba PuHuiTi" pitchFamily="18" charset="-122"/>
                  </a:rPr>
                  <a:t>=</a:t>
                </a:r>
                <a:r>
                  <a:rPr lang="zh-CN" altLang="en-US" sz="1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Roboto" panose="02000000000000000000" pitchFamily="2" charset="0"/>
                    <a:ea typeface="Alibaba PuHuiTi" pitchFamily="18" charset="-122"/>
                    <a:cs typeface="Alibaba PuHuiTi" pitchFamily="18" charset="-122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400" i="1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altLang="zh-CN" sz="1400" b="0" i="0" smtClean="0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4</m:t>
                        </m:r>
                        <m:r>
                          <m:rPr>
                            <m:nor/>
                          </m:rPr>
                          <a:rPr lang="zh-CN" altLang="en-US" sz="1400" dirty="0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Roboto" panose="02000000000000000000" pitchFamily="2" charset="0"/>
                            <a:ea typeface="Alibaba PuHuiTi" pitchFamily="18" charset="-122"/>
                            <a:cs typeface="Alibaba PuHuiTi" pitchFamily="18" charset="-122"/>
                          </a:rPr>
                          <m:t>𝜃</m:t>
                        </m:r>
                      </m:e>
                      <m:sup>
                        <m:r>
                          <a:rPr lang="en-US" altLang="zh-CN" sz="1400" b="0" i="1" dirty="0" smtClean="0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altLang="zh-CN" sz="1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ea typeface="Alibaba PuHuiTi" pitchFamily="18" charset="-122"/>
                    <a:cs typeface="Alibaba PuHuiTi" pitchFamily="18" charset="-122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400" i="1" dirty="0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</m:ctrlPr>
                      </m:sSupPr>
                      <m:e>
                        <m:r>
                          <a:rPr lang="en-US" altLang="zh-CN" sz="1400" i="1" dirty="0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(</m:t>
                        </m:r>
                        <m:r>
                          <a:rPr lang="en-US" altLang="zh-CN" sz="1400" i="1" dirty="0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1</m:t>
                        </m:r>
                        <m:r>
                          <a:rPr lang="en-US" altLang="zh-CN" sz="1400" i="1" dirty="0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−</m:t>
                        </m:r>
                        <m:r>
                          <m:rPr>
                            <m:nor/>
                          </m:rPr>
                          <a:rPr lang="zh-CN" altLang="en-US" sz="1400" dirty="0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Roboto" panose="02000000000000000000" pitchFamily="2" charset="0"/>
                            <a:ea typeface="Alibaba PuHuiTi" pitchFamily="18" charset="-122"/>
                            <a:cs typeface="Alibaba PuHuiTi" pitchFamily="18" charset="-122"/>
                          </a:rPr>
                          <m:t>𝜃</m:t>
                        </m:r>
                        <m:r>
                          <a:rPr lang="en-US" altLang="zh-CN" sz="1400" i="1" dirty="0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)</m:t>
                        </m:r>
                      </m:e>
                      <m:sup>
                        <m:r>
                          <a:rPr lang="en-US" altLang="zh-CN" sz="1400" i="1" dirty="0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2</m:t>
                        </m:r>
                      </m:sup>
                    </m:sSup>
                  </m:oMath>
                </a14:m>
                <a:r>
                  <a:rPr lang="zh-CN" altLang="en-US" sz="1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Roboto" panose="02000000000000000000" pitchFamily="2" charset="0"/>
                    <a:ea typeface="Alibaba PuHuiTi" pitchFamily="18" charset="-122"/>
                    <a:cs typeface="Alibaba PuHuiTi" pitchFamily="18" charset="-122"/>
                  </a:rPr>
                  <a:t>  </a:t>
                </a:r>
                <a:r>
                  <a:rPr lang="en-US" altLang="zh-CN" sz="1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Roboto" panose="02000000000000000000" pitchFamily="2" charset="0"/>
                    <a:ea typeface="Alibaba PuHuiTi" pitchFamily="18" charset="-122"/>
                    <a:cs typeface="Alibaba PuHuiTi" pitchFamily="18" charset="-122"/>
                  </a:rPr>
                  <a:t>-</a:t>
                </a:r>
                <a:r>
                  <a:rPr lang="zh-CN" altLang="en-US" sz="1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Roboto" panose="02000000000000000000" pitchFamily="2" charset="0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lang="en-US" altLang="zh-CN" sz="1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Roboto" panose="02000000000000000000" pitchFamily="2" charset="0"/>
                    <a:ea typeface="Alibaba PuHuiTi" pitchFamily="18" charset="-122"/>
                    <a:cs typeface="Alibaba PuHuiTi" pitchFamily="18" charset="-122"/>
                  </a:rPr>
                  <a:t>2</a:t>
                </a:r>
                <a:r>
                  <a:rPr lang="en-US" altLang="zh-CN" sz="1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ea typeface="Alibaba PuHuiTi" pitchFamily="18" charset="-122"/>
                    <a:cs typeface="Alibaba PuHuiTi" pitchFamily="18" charset="-122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400" i="1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zh-CN" altLang="en-US" sz="1400" dirty="0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Roboto" panose="02000000000000000000" pitchFamily="2" charset="0"/>
                            <a:ea typeface="Alibaba PuHuiTi" pitchFamily="18" charset="-122"/>
                            <a:cs typeface="Alibaba PuHuiTi" pitchFamily="18" charset="-122"/>
                          </a:rPr>
                          <m:t>𝜃</m:t>
                        </m:r>
                      </m:e>
                      <m:sup>
                        <m:r>
                          <a:rPr lang="en-US" altLang="zh-CN" sz="1400" i="1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4</m:t>
                        </m:r>
                      </m:sup>
                    </m:sSup>
                    <m:r>
                      <a:rPr lang="en-US" altLang="zh-CN" sz="1400" b="0" i="0" smtClean="0"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latin typeface="Cambria Math" panose="02040503050406030204" pitchFamily="18" charset="0"/>
                        <a:ea typeface="Alibaba PuHuiTi" pitchFamily="18" charset="-122"/>
                        <a:cs typeface="Alibaba PuHuiTi" pitchFamily="18" charset="-122"/>
                      </a:rPr>
                      <m:t>(</m:t>
                    </m:r>
                    <m:r>
                      <a:rPr lang="en-US" altLang="zh-CN" sz="1400" b="0" i="0" smtClean="0"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latin typeface="Cambria Math" panose="02040503050406030204" pitchFamily="18" charset="0"/>
                        <a:ea typeface="Alibaba PuHuiTi" pitchFamily="18" charset="-122"/>
                        <a:cs typeface="Alibaba PuHuiTi" pitchFamily="18" charset="-122"/>
                      </a:rPr>
                      <m:t>1</m:t>
                    </m:r>
                    <m:r>
                      <a:rPr lang="en-US" altLang="zh-CN" sz="1400" b="0" i="0" smtClean="0"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latin typeface="Cambria Math" panose="02040503050406030204" pitchFamily="18" charset="0"/>
                        <a:ea typeface="Alibaba PuHuiTi" pitchFamily="18" charset="-122"/>
                        <a:cs typeface="Alibaba PuHuiTi" pitchFamily="18" charset="-122"/>
                      </a:rPr>
                      <m:t>−</m:t>
                    </m:r>
                    <m:r>
                      <m:rPr>
                        <m:nor/>
                      </m:rPr>
                      <a:rPr lang="zh-CN" altLang="en-US" sz="1400" dirty="0"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latin typeface="Roboto" panose="02000000000000000000" pitchFamily="2" charset="0"/>
                        <a:ea typeface="Alibaba PuHuiTi" pitchFamily="18" charset="-122"/>
                        <a:cs typeface="Alibaba PuHuiTi" pitchFamily="18" charset="-122"/>
                      </a:rPr>
                      <m:t>𝜃</m:t>
                    </m:r>
                    <m:r>
                      <a:rPr lang="en-US" altLang="zh-CN" sz="1400" b="0" i="0" smtClean="0"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latin typeface="Cambria Math" panose="02040503050406030204" pitchFamily="18" charset="0"/>
                        <a:ea typeface="Alibaba PuHuiTi" pitchFamily="18" charset="-122"/>
                        <a:cs typeface="Alibaba PuHuiTi" pitchFamily="18" charset="-122"/>
                      </a:rPr>
                      <m:t>)</m:t>
                    </m:r>
                  </m:oMath>
                </a14:m>
                <a:r>
                  <a:rPr lang="zh-CN" altLang="en-US" sz="1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Roboto" panose="02000000000000000000" pitchFamily="2" charset="0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lang="en-US" altLang="zh-CN" sz="1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Roboto" panose="02000000000000000000" pitchFamily="2" charset="0"/>
                    <a:ea typeface="Alibaba PuHuiTi" pitchFamily="18" charset="-122"/>
                    <a:cs typeface="Alibaba PuHuiTi" pitchFamily="18" charset="-122"/>
                  </a:rPr>
                  <a:t>=</a:t>
                </a:r>
                <a:r>
                  <a:rPr lang="zh-CN" altLang="en-US" sz="1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Roboto" panose="02000000000000000000" pitchFamily="2" charset="0"/>
                    <a:ea typeface="Alibaba PuHuiTi" pitchFamily="18" charset="-122"/>
                    <a:cs typeface="Alibaba PuHuiTi" pitchFamily="18" charset="-122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400" i="1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zh-CN" altLang="en-US" sz="1400" dirty="0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Roboto" panose="02000000000000000000" pitchFamily="2" charset="0"/>
                            <a:ea typeface="Alibaba PuHuiTi" pitchFamily="18" charset="-122"/>
                            <a:cs typeface="Alibaba PuHuiTi" pitchFamily="18" charset="-122"/>
                          </a:rPr>
                          <m:t>𝜃</m:t>
                        </m:r>
                      </m:e>
                      <m:sup>
                        <m:r>
                          <a:rPr lang="en-US" altLang="zh-CN" sz="1400" b="0" i="1" dirty="0" smtClean="0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3</m:t>
                        </m:r>
                      </m:sup>
                    </m:sSup>
                    <m:r>
                      <a:rPr lang="en-US" altLang="zh-CN" sz="1400"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latin typeface="Cambria Math" panose="02040503050406030204" pitchFamily="18" charset="0"/>
                        <a:ea typeface="Alibaba PuHuiTi" pitchFamily="18" charset="-122"/>
                        <a:cs typeface="Alibaba PuHuiTi" pitchFamily="18" charset="-122"/>
                      </a:rPr>
                      <m:t>(</m:t>
                    </m:r>
                    <m:r>
                      <a:rPr lang="en-US" altLang="zh-CN" sz="1400"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latin typeface="Cambria Math" panose="02040503050406030204" pitchFamily="18" charset="0"/>
                        <a:ea typeface="Alibaba PuHuiTi" pitchFamily="18" charset="-122"/>
                        <a:cs typeface="Alibaba PuHuiTi" pitchFamily="18" charset="-122"/>
                      </a:rPr>
                      <m:t>1</m:t>
                    </m:r>
                    <m:r>
                      <a:rPr lang="en-US" altLang="zh-CN" sz="1400"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latin typeface="Cambria Math" panose="02040503050406030204" pitchFamily="18" charset="0"/>
                        <a:ea typeface="Alibaba PuHuiTi" pitchFamily="18" charset="-122"/>
                        <a:cs typeface="Alibaba PuHuiTi" pitchFamily="18" charset="-122"/>
                      </a:rPr>
                      <m:t>−</m:t>
                    </m:r>
                    <m:r>
                      <m:rPr>
                        <m:nor/>
                      </m:rPr>
                      <a:rPr lang="zh-CN" altLang="en-US" sz="1400" dirty="0"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latin typeface="Roboto" panose="02000000000000000000" pitchFamily="2" charset="0"/>
                        <a:ea typeface="Alibaba PuHuiTi" pitchFamily="18" charset="-122"/>
                        <a:cs typeface="Alibaba PuHuiTi" pitchFamily="18" charset="-122"/>
                      </a:rPr>
                      <m:t>𝜃</m:t>
                    </m:r>
                    <m:r>
                      <a:rPr lang="en-US" altLang="zh-CN" sz="1400"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latin typeface="Cambria Math" panose="02040503050406030204" pitchFamily="18" charset="0"/>
                        <a:ea typeface="Alibaba PuHuiTi" pitchFamily="18" charset="-122"/>
                        <a:cs typeface="Alibaba PuHuiTi" pitchFamily="18" charset="-122"/>
                      </a:rPr>
                      <m:t>)</m:t>
                    </m:r>
                  </m:oMath>
                </a14:m>
                <a:r>
                  <a:rPr lang="en-US" altLang="zh-CN" sz="1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Roboto" panose="02000000000000000000" pitchFamily="2" charset="0"/>
                    <a:ea typeface="Alibaba PuHuiTi" pitchFamily="18" charset="-122"/>
                    <a:cs typeface="Alibaba PuHuiTi" pitchFamily="18" charset="-122"/>
                  </a:rPr>
                  <a:t>(4-6</a:t>
                </a:r>
                <a:r>
                  <a:rPr lang="zh-CN" altLang="en-US" sz="1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Roboto" panose="02000000000000000000" pitchFamily="2" charset="0"/>
                    <a:ea typeface="Alibaba PuHuiTi" pitchFamily="18" charset="-122"/>
                    <a:cs typeface="Alibaba PuHuiTi" pitchFamily="18" charset="-122"/>
                  </a:rPr>
                  <a:t>𝜃</a:t>
                </a:r>
                <a:r>
                  <a:rPr lang="en-US" altLang="zh-CN" sz="1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Roboto" panose="02000000000000000000" pitchFamily="2" charset="0"/>
                    <a:ea typeface="Alibaba PuHuiTi" pitchFamily="18" charset="-122"/>
                    <a:cs typeface="Alibaba PuHuiTi" pitchFamily="18" charset="-122"/>
                  </a:rPr>
                  <a:t>)</a:t>
                </a:r>
                <a:r>
                  <a:rPr lang="zh-CN" altLang="en-US" sz="1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Roboto" panose="02000000000000000000" pitchFamily="2" charset="0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lang="en-US" altLang="zh-CN" sz="1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Roboto" panose="02000000000000000000" pitchFamily="2" charset="0"/>
                    <a:ea typeface="Alibaba PuHuiTi" pitchFamily="18" charset="-122"/>
                    <a:cs typeface="Alibaba PuHuiTi" pitchFamily="18" charset="-122"/>
                  </a:rPr>
                  <a:t>=</a:t>
                </a:r>
                <a:r>
                  <a:rPr lang="zh-CN" altLang="en-US" sz="1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Roboto" panose="02000000000000000000" pitchFamily="2" charset="0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lang="en-US" altLang="zh-CN" sz="1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Roboto" panose="02000000000000000000" pitchFamily="2" charset="0"/>
                    <a:ea typeface="Alibaba PuHuiTi" pitchFamily="18" charset="-122"/>
                    <a:cs typeface="Alibaba PuHuiTi" pitchFamily="18" charset="-122"/>
                  </a:rPr>
                  <a:t>0</a:t>
                </a:r>
                <a:endParaRPr lang="en-US" altLang="zh-CN" sz="14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Roboto" panose="02000000000000000000" pitchFamily="2" charset="0"/>
                  <a:ea typeface="Alibaba PuHuiTi" pitchFamily="18" charset="-122"/>
                  <a:cs typeface="Alibaba PuHuiTi" pitchFamily="18" charset="-122"/>
                </a:endParaRPr>
              </a:p>
              <a:p>
                <a:pPr>
                  <a:defRPr/>
                </a:pPr>
                <a:r>
                  <a:rPr lang="zh-CN" altLang="en-US" sz="1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Roboto" panose="02000000000000000000" pitchFamily="2" charset="0"/>
                    <a:ea typeface="Alibaba PuHuiTi" pitchFamily="18" charset="-122"/>
                    <a:cs typeface="Alibaba PuHuiTi" pitchFamily="18" charset="-122"/>
                  </a:rPr>
                  <a:t>从而得：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i="1" smtClean="0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zh-CN" altLang="en-US" sz="1400" dirty="0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Roboto" panose="02000000000000000000" pitchFamily="2" charset="0"/>
                            <a:ea typeface="Alibaba PuHuiTi" pitchFamily="18" charset="-122"/>
                            <a:cs typeface="Alibaba PuHuiTi" pitchFamily="18" charset="-122"/>
                          </a:rPr>
                          <m:t>𝜃</m:t>
                        </m:r>
                      </m:e>
                      <m:sub>
                        <m:r>
                          <a:rPr lang="en-US" altLang="zh-CN" sz="1400" b="0" i="1" smtClean="0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sz="1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Roboto" panose="02000000000000000000" pitchFamily="2" charset="0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lang="en-US" altLang="zh-CN" sz="1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Roboto" panose="02000000000000000000" pitchFamily="2" charset="0"/>
                    <a:ea typeface="Alibaba PuHuiTi" pitchFamily="18" charset="-122"/>
                    <a:cs typeface="Alibaba PuHuiTi" pitchFamily="18" charset="-122"/>
                  </a:rPr>
                  <a:t>=</a:t>
                </a:r>
                <a:r>
                  <a:rPr lang="zh-CN" altLang="en-US" sz="1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Roboto" panose="02000000000000000000" pitchFamily="2" charset="0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lang="en-US" altLang="zh-CN" sz="1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Roboto" panose="02000000000000000000" pitchFamily="2" charset="0"/>
                    <a:ea typeface="Alibaba PuHuiTi" pitchFamily="18" charset="-122"/>
                    <a:cs typeface="Alibaba PuHuiTi" pitchFamily="18" charset="-122"/>
                  </a:rPr>
                  <a:t>0</a:t>
                </a:r>
                <a:r>
                  <a:rPr lang="zh-CN" altLang="en-US" sz="1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Roboto" panose="02000000000000000000" pitchFamily="2" charset="0"/>
                    <a:ea typeface="Alibaba PuHuiTi" pitchFamily="18" charset="-122"/>
                    <a:cs typeface="Alibaba PuHuiTi" pitchFamily="18" charset="-122"/>
                  </a:rPr>
                  <a:t> 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i="1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zh-CN" altLang="en-US" sz="1400" dirty="0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Roboto" panose="02000000000000000000" pitchFamily="2" charset="0"/>
                            <a:ea typeface="Alibaba PuHuiTi" pitchFamily="18" charset="-122"/>
                            <a:cs typeface="Alibaba PuHuiTi" pitchFamily="18" charset="-122"/>
                          </a:rPr>
                          <m:t>𝜃</m:t>
                        </m:r>
                      </m:e>
                      <m:sub>
                        <m:r>
                          <a:rPr lang="en-US" altLang="zh-CN" sz="1400" b="0" i="1" dirty="0" smtClean="0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sz="1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Roboto" panose="02000000000000000000" pitchFamily="2" charset="0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lang="en-US" altLang="zh-CN" sz="1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Roboto" panose="02000000000000000000" pitchFamily="2" charset="0"/>
                    <a:ea typeface="Alibaba PuHuiTi" pitchFamily="18" charset="-122"/>
                    <a:cs typeface="Alibaba PuHuiTi" pitchFamily="18" charset="-122"/>
                  </a:rPr>
                  <a:t>=</a:t>
                </a:r>
                <a:r>
                  <a:rPr lang="zh-CN" altLang="en-US" sz="1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Roboto" panose="02000000000000000000" pitchFamily="2" charset="0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lang="en-US" altLang="zh-CN" sz="1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Roboto" panose="02000000000000000000" pitchFamily="2" charset="0"/>
                    <a:ea typeface="Alibaba PuHuiTi" pitchFamily="18" charset="-122"/>
                    <a:cs typeface="Alibaba PuHuiTi" pitchFamily="18" charset="-122"/>
                  </a:rPr>
                  <a:t>1</a:t>
                </a:r>
                <a:r>
                  <a:rPr lang="zh-CN" altLang="en-US" sz="1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Roboto" panose="02000000000000000000" pitchFamily="2" charset="0"/>
                    <a:ea typeface="Alibaba PuHuiTi" pitchFamily="18" charset="-122"/>
                    <a:cs typeface="Alibaba PuHuiTi" pitchFamily="18" charset="-122"/>
                  </a:rPr>
                  <a:t>，</a:t>
                </a:r>
                <a:r>
                  <a:rPr lang="en-US" altLang="zh-CN" sz="1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ea typeface="Alibaba PuHuiTi" pitchFamily="18" charset="-122"/>
                    <a:cs typeface="Alibaba PuHuiTi" pitchFamily="18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i="1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zh-CN" altLang="en-US" sz="1400" dirty="0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Roboto" panose="02000000000000000000" pitchFamily="2" charset="0"/>
                            <a:ea typeface="Alibaba PuHuiTi" pitchFamily="18" charset="-122"/>
                            <a:cs typeface="Alibaba PuHuiTi" pitchFamily="18" charset="-122"/>
                          </a:rPr>
                          <m:t>𝜃</m:t>
                        </m:r>
                      </m:e>
                      <m:sub>
                        <m:r>
                          <a:rPr lang="en-US" altLang="zh-CN" sz="1400" b="0" i="1" dirty="0" smtClean="0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3</m:t>
                        </m:r>
                      </m:sub>
                    </m:sSub>
                  </m:oMath>
                </a14:m>
                <a:r>
                  <a:rPr lang="zh-CN" altLang="en-US" sz="1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Roboto" panose="02000000000000000000" pitchFamily="2" charset="0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lang="en-US" altLang="zh-CN" sz="1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Roboto" panose="02000000000000000000" pitchFamily="2" charset="0"/>
                    <a:ea typeface="Alibaba PuHuiTi" pitchFamily="18" charset="-122"/>
                    <a:cs typeface="Alibaba PuHuiTi" pitchFamily="18" charset="-122"/>
                  </a:rPr>
                  <a:t>=</a:t>
                </a:r>
                <a:r>
                  <a:rPr lang="zh-CN" altLang="en-US" sz="1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Roboto" panose="02000000000000000000" pitchFamily="2" charset="0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lang="en-US" altLang="zh-CN" sz="1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Roboto" panose="02000000000000000000" pitchFamily="2" charset="0"/>
                    <a:ea typeface="Alibaba PuHuiTi" pitchFamily="18" charset="-122"/>
                    <a:cs typeface="Alibaba PuHuiTi" pitchFamily="18" charset="-122"/>
                  </a:rPr>
                  <a:t>2/3</a:t>
                </a:r>
                <a:r>
                  <a:rPr lang="zh-CN" altLang="en-US" sz="1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Roboto" panose="02000000000000000000" pitchFamily="2" charset="0"/>
                    <a:ea typeface="Alibaba PuHuiTi" pitchFamily="18" charset="-122"/>
                    <a:cs typeface="Alibaba PuHuiTi" pitchFamily="18" charset="-122"/>
                  </a:rPr>
                  <a:t> ； 取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zh-CN" altLang="en-US" sz="1400" dirty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Roboto" panose="02000000000000000000" pitchFamily="2" charset="0"/>
                            <a:ea typeface="Alibaba PuHuiTi" pitchFamily="18" charset="-122"/>
                            <a:cs typeface="Alibaba PuHuiTi" pitchFamily="18" charset="-122"/>
                          </a:rPr>
                          <m:t>𝜃</m:t>
                        </m:r>
                      </m:e>
                      <m:sub>
                        <m:r>
                          <a:rPr lang="en-US" altLang="zh-CN" sz="1400" i="1" dirty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3</m:t>
                        </m:r>
                      </m:sub>
                    </m:sSub>
                  </m:oMath>
                </a14:m>
                <a:r>
                  <a:rPr lang="zh-CN" altLang="en-US" sz="1400" dirty="0">
                    <a:solidFill>
                      <a:schemeClr val="accent2">
                        <a:lumMod val="75000"/>
                      </a:schemeClr>
                    </a:solidFill>
                    <a:latin typeface="Roboto" panose="02000000000000000000" pitchFamily="2" charset="0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lang="en-US" altLang="zh-CN" sz="1400" dirty="0">
                    <a:solidFill>
                      <a:schemeClr val="accent2">
                        <a:lumMod val="75000"/>
                      </a:schemeClr>
                    </a:solidFill>
                    <a:latin typeface="Roboto" panose="02000000000000000000" pitchFamily="2" charset="0"/>
                    <a:ea typeface="Alibaba PuHuiTi" pitchFamily="18" charset="-122"/>
                    <a:cs typeface="Alibaba PuHuiTi" pitchFamily="18" charset="-122"/>
                  </a:rPr>
                  <a:t>=</a:t>
                </a:r>
                <a:r>
                  <a:rPr lang="zh-CN" altLang="en-US" sz="1400" dirty="0">
                    <a:solidFill>
                      <a:schemeClr val="accent2">
                        <a:lumMod val="75000"/>
                      </a:schemeClr>
                    </a:solidFill>
                    <a:latin typeface="Roboto" panose="02000000000000000000" pitchFamily="2" charset="0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lang="en-US" altLang="zh-CN" sz="1400" dirty="0">
                    <a:solidFill>
                      <a:schemeClr val="accent2">
                        <a:lumMod val="75000"/>
                      </a:schemeClr>
                    </a:solidFill>
                    <a:latin typeface="Roboto" panose="02000000000000000000" pitchFamily="2" charset="0"/>
                    <a:ea typeface="Alibaba PuHuiTi" pitchFamily="18" charset="-122"/>
                    <a:cs typeface="Alibaba PuHuiTi" pitchFamily="18" charset="-122"/>
                  </a:rPr>
                  <a:t>2/3</a:t>
                </a:r>
                <a:r>
                  <a:rPr lang="zh-CN" altLang="en-US" sz="1400" dirty="0">
                    <a:solidFill>
                      <a:schemeClr val="accent2">
                        <a:lumMod val="75000"/>
                      </a:schemeClr>
                    </a:solidFill>
                    <a:latin typeface="Roboto" panose="02000000000000000000" pitchFamily="2" charset="0"/>
                    <a:ea typeface="Alibaba PuHuiTi" pitchFamily="18" charset="-122"/>
                    <a:cs typeface="Alibaba PuHuiTi" pitchFamily="18" charset="-122"/>
                  </a:rPr>
                  <a:t> </a:t>
                </a:r>
                <a:endParaRPr lang="en-US" altLang="zh-CN" sz="14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Roboto" panose="02000000000000000000" pitchFamily="2" charset="0"/>
                  <a:ea typeface="Alibaba PuHuiTi" pitchFamily="18" charset="-122"/>
                  <a:cs typeface="Alibaba PuHuiTi" pitchFamily="18" charset="-122"/>
                </a:endParaRPr>
              </a:p>
              <a:p>
                <a:pPr lvl="0">
                  <a:defRPr/>
                </a:pPr>
                <a:endParaRPr lang="en-US" altLang="zh-CN" sz="14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Roboto" panose="02000000000000000000" pitchFamily="2" charset="0"/>
                  <a:ea typeface="Alibaba PuHuiTi" pitchFamily="18" charset="-122"/>
                  <a:cs typeface="Alibaba PuHuiTi" pitchFamily="18" charset="-122"/>
                </a:endParaRPr>
              </a:p>
            </p:txBody>
          </p:sp>
        </mc:Choice>
        <mc:Fallback>
          <p:sp>
            <p:nvSpPr>
              <p:cNvPr id="36" name="文本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3332" y="4859169"/>
                <a:ext cx="5031178" cy="1860608"/>
              </a:xfrm>
              <a:prstGeom prst="rect">
                <a:avLst/>
              </a:prstGeom>
              <a:blipFill rotWithShape="1">
                <a:blip r:embed="rId2"/>
                <a:stretch>
                  <a:fillRect l="-9" t="-8" r="10" b="-107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10879" y="839979"/>
            <a:ext cx="6459803" cy="517190"/>
          </a:xfrm>
        </p:spPr>
        <p:txBody>
          <a:bodyPr/>
          <a:lstStyle/>
          <a:p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逻辑回归数学基础 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–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对数函数</a:t>
            </a:r>
            <a:endParaRPr kumimoji="1"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4" name="文本占位符 2"/>
          <p:cNvSpPr txBox="1"/>
          <p:nvPr/>
        </p:nvSpPr>
        <p:spPr>
          <a:xfrm>
            <a:off x="1022877" y="1398310"/>
            <a:ext cx="4016262" cy="499578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dirty="0">
                <a:solidFill>
                  <a:prstClr val="black">
                    <a:lumMod val="85000"/>
                    <a:lumOff val="15000"/>
                  </a:prst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对数函数</a:t>
            </a:r>
            <a:endParaRPr kumimoji="0" lang="zh-CN" altLang="en-GB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5" name="文本占位符 2"/>
              <p:cNvSpPr txBox="1"/>
              <p:nvPr/>
            </p:nvSpPr>
            <p:spPr>
              <a:xfrm>
                <a:off x="1414564" y="1856864"/>
                <a:ext cx="6325939" cy="786894"/>
              </a:xfrm>
              <a:prstGeom prst="rect">
                <a:avLst/>
              </a:prstGeom>
            </p:spPr>
            <p:txBody>
              <a:bodyPr/>
              <a:lstStyle>
                <a:lvl1pPr marL="0" indent="0" algn="l" rtl="0" eaLnBrk="0" fontAlgn="base" hangingPunct="0">
                  <a:lnSpc>
                    <a:spcPct val="150000"/>
                  </a:lnSpc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None/>
                  <a:defRPr sz="16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defRPr>
                </a:lvl1pPr>
                <a:lvl2pPr marL="990600" indent="-3810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b="1" kern="120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defRPr>
                </a:lvl2pPr>
                <a:lvl3pPr marL="1524000" indent="-3048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865" b="1" kern="120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defRPr>
                </a:lvl3pPr>
                <a:lvl4pPr marL="2133600" indent="-3048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6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743200" indent="-3048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6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352800" indent="-304800" algn="l" defTabSz="12192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6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962400" indent="-304800" algn="l" defTabSz="12192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6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572000" indent="-304800" algn="l" defTabSz="12192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6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181600" indent="-304800" algn="l" defTabSz="12192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6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>
                  <a:defRPr/>
                </a:pPr>
                <a:r>
                  <a:rPr lang="zh-CN" altLang="en-US" sz="1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如果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40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14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a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14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b</m:t>
                        </m:r>
                      </m:sup>
                    </m:sSup>
                  </m:oMath>
                </a14:m>
                <a:r>
                  <a:rPr lang="zh-CN" altLang="en-US" sz="1400" dirty="0">
                    <a:solidFill>
                      <a:schemeClr val="accent2">
                        <a:lumMod val="75000"/>
                      </a:scheme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lang="en-US" altLang="zh-CN" sz="1400" dirty="0">
                    <a:solidFill>
                      <a:schemeClr val="accent2">
                        <a:lumMod val="75000"/>
                      </a:scheme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=</a:t>
                </a:r>
                <a:r>
                  <a:rPr lang="zh-CN" altLang="en-US" sz="1400" dirty="0">
                    <a:solidFill>
                      <a:schemeClr val="accent2">
                        <a:lumMod val="75000"/>
                      </a:scheme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lang="en-US" altLang="zh-CN" sz="1400" dirty="0">
                    <a:solidFill>
                      <a:schemeClr val="accent2">
                        <a:lumMod val="75000"/>
                      </a:scheme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N</a:t>
                </a:r>
                <a:r>
                  <a:rPr lang="zh-CN" altLang="en-US" sz="1400" dirty="0">
                    <a:solidFill>
                      <a:schemeClr val="accent2">
                        <a:lumMod val="75000"/>
                      </a:scheme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lang="en-US" altLang="zh-CN" sz="1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(a</a:t>
                </a:r>
                <a:r>
                  <a:rPr lang="zh-CN" altLang="en-US" sz="1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lang="en-US" altLang="zh-CN" sz="1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&gt;</a:t>
                </a:r>
                <a:r>
                  <a:rPr lang="zh-CN" altLang="en-US" sz="1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lang="en-US" altLang="zh-CN" sz="1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0,</a:t>
                </a:r>
                <a:r>
                  <a:rPr lang="zh-CN" altLang="en-US" sz="1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lang="en-US" altLang="zh-CN" sz="1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b</a:t>
                </a:r>
                <a:r>
                  <a:rPr lang="zh-CN" altLang="en-US" sz="1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≄</a:t>
                </a:r>
                <a:r>
                  <a:rPr lang="en-US" altLang="zh-CN" sz="1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1),</a:t>
                </a:r>
                <a:r>
                  <a:rPr lang="zh-CN" altLang="en-US" sz="1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lang="zh-CN" altLang="zh-CN" sz="1400" dirty="0"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那么</a:t>
                </a:r>
                <a:r>
                  <a:rPr lang="en-US" altLang="zh-CN" sz="1400" dirty="0">
                    <a:solidFill>
                      <a:schemeClr val="accent2">
                        <a:lumMod val="75000"/>
                      </a:scheme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b</a:t>
                </a:r>
                <a:r>
                  <a:rPr lang="zh-CN" altLang="zh-CN" sz="1400" dirty="0">
                    <a:solidFill>
                      <a:schemeClr val="accent2">
                        <a:lumMod val="75000"/>
                      </a:scheme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叫做以</a:t>
                </a:r>
                <a:r>
                  <a:rPr lang="en-US" altLang="zh-CN" sz="1400" dirty="0">
                    <a:solidFill>
                      <a:schemeClr val="accent2">
                        <a:lumMod val="75000"/>
                      </a:scheme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a</a:t>
                </a:r>
                <a:r>
                  <a:rPr lang="zh-CN" altLang="zh-CN" sz="1400" dirty="0">
                    <a:solidFill>
                      <a:schemeClr val="accent2">
                        <a:lumMod val="75000"/>
                      </a:scheme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为底</a:t>
                </a:r>
                <a:r>
                  <a:rPr lang="en-US" altLang="zh-CN" sz="1400" dirty="0">
                    <a:solidFill>
                      <a:schemeClr val="accent2">
                        <a:lumMod val="75000"/>
                      </a:scheme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N</a:t>
                </a:r>
                <a:r>
                  <a:rPr lang="zh-CN" altLang="zh-CN" sz="1400" dirty="0">
                    <a:solidFill>
                      <a:schemeClr val="accent2">
                        <a:lumMod val="75000"/>
                      </a:scheme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的对数</a:t>
                </a:r>
                <a:r>
                  <a:rPr lang="zh-CN" altLang="en-US" sz="1400" dirty="0"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。记为 </a:t>
                </a:r>
                <a:r>
                  <a:rPr lang="en-US" altLang="zh-CN" sz="1400" dirty="0"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b</a:t>
                </a:r>
                <a:r>
                  <a:rPr lang="zh-CN" altLang="en-US" sz="1400" dirty="0"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lang="en-US" altLang="zh-CN" sz="1400" dirty="0"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=</a:t>
                </a:r>
                <a:r>
                  <a:rPr lang="zh-CN" altLang="en-US" sz="1400" dirty="0"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GB" altLang="zh-CN" sz="14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GB" altLang="zh-CN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GB" altLang="zh-CN" sz="140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</m:fName>
                      <m:e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func>
                  </m:oMath>
                </a14:m>
                <a:endParaRPr lang="en-US" altLang="zh-CN" sz="1400" dirty="0"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endParaRPr>
              </a:p>
              <a:p>
                <a:pPr>
                  <a:defRPr/>
                </a:pPr>
                <a:r>
                  <a:rPr lang="en-US" altLang="zh-CN" sz="1400" dirty="0" err="1"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eg</a:t>
                </a:r>
                <a:r>
                  <a:rPr lang="en-US" altLang="zh-CN" sz="1400" dirty="0"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:</a:t>
                </a:r>
                <a:r>
                  <a:rPr lang="zh-CN" altLang="en-US" sz="1400" dirty="0"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GB" altLang="zh-CN" sz="1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GB" altLang="zh-CN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GB" altLang="zh-CN" sz="140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fName>
                      <m:e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100</m:t>
                        </m:r>
                      </m:e>
                    </m:func>
                  </m:oMath>
                </a14:m>
                <a:r>
                  <a:rPr lang="zh-CN" altLang="en-US" sz="1400" dirty="0"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lang="en-US" altLang="zh-CN" sz="1400" dirty="0"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=</a:t>
                </a:r>
                <a:r>
                  <a:rPr lang="zh-CN" altLang="en-US" sz="1400" dirty="0"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lang="en-US" altLang="zh-CN" sz="1400" dirty="0"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2</a:t>
                </a:r>
                <a:r>
                  <a:rPr lang="zh-CN" altLang="en-US" sz="1400" dirty="0"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    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GB" altLang="zh-CN" sz="1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GB" altLang="zh-CN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GB" altLang="zh-CN" sz="140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e>
                    </m:func>
                  </m:oMath>
                </a14:m>
                <a:r>
                  <a:rPr lang="zh-CN" altLang="en-US" sz="1400" dirty="0"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lang="en-US" altLang="zh-CN" sz="1400" dirty="0"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=</a:t>
                </a:r>
                <a:r>
                  <a:rPr lang="zh-CN" altLang="en-US" sz="1400" dirty="0"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lang="en-US" altLang="zh-CN" sz="1400" dirty="0"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4</a:t>
                </a:r>
                <a:r>
                  <a:rPr lang="zh-CN" altLang="en-US" sz="1400" dirty="0"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   注意：</a:t>
                </a:r>
                <a:r>
                  <a:rPr lang="en-US" altLang="zh-CN" sz="1400" dirty="0"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a</a:t>
                </a:r>
                <a:r>
                  <a:rPr lang="zh-CN" altLang="en-US" sz="1400" dirty="0"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lang="en-US" altLang="zh-CN" sz="1400" dirty="0"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&gt;</a:t>
                </a:r>
                <a:r>
                  <a:rPr lang="zh-CN" altLang="en-US" sz="1400" dirty="0"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lang="en-US" altLang="zh-CN" sz="1400" dirty="0"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1</a:t>
                </a:r>
                <a:r>
                  <a:rPr lang="zh-CN" altLang="en-US" sz="1400" dirty="0"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lang="en-US" altLang="zh-CN" sz="1400" dirty="0"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a</a:t>
                </a:r>
                <a:r>
                  <a:rPr lang="zh-CN" altLang="en-US" sz="1400" dirty="0"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lang="en-US" altLang="zh-CN" sz="1400" dirty="0"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&lt;</a:t>
                </a:r>
                <a:r>
                  <a:rPr lang="zh-CN" altLang="en-US" sz="1400" dirty="0"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lang="en-US" altLang="zh-CN" sz="1400" dirty="0"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1</a:t>
                </a:r>
                <a:r>
                  <a:rPr lang="zh-CN" altLang="en-US" sz="1400" dirty="0"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时对数函数的图像</a:t>
                </a:r>
                <a:endParaRPr lang="en-US" altLang="zh-CN" sz="14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endParaRPr>
              </a:p>
              <a:p>
                <a:pPr lvl="0">
                  <a:defRPr/>
                </a:pPr>
                <a:endParaRPr lang="en-US" altLang="zh-CN" sz="1400" dirty="0">
                  <a:solidFill>
                    <a:schemeClr val="accent2">
                      <a:lumMod val="75000"/>
                    </a:schemeClr>
                  </a:solidFill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endParaRPr>
              </a:p>
            </p:txBody>
          </p:sp>
        </mc:Choice>
        <mc:Fallback>
          <p:sp>
            <p:nvSpPr>
              <p:cNvPr id="35" name="文本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4564" y="1856864"/>
                <a:ext cx="6325939" cy="786894"/>
              </a:xfrm>
              <a:prstGeom prst="rect">
                <a:avLst/>
              </a:prstGeom>
              <a:blipFill rotWithShape="1">
                <a:blip r:embed="rId1"/>
                <a:stretch>
                  <a:fillRect l="-7" t="-16" r="8" b="-830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ectangle 14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pic>
        <p:nvPicPr>
          <p:cNvPr id="23568" name="Picture 1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0179" y="1295299"/>
            <a:ext cx="3108944" cy="2331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文本占位符 2"/>
          <p:cNvSpPr txBox="1"/>
          <p:nvPr/>
        </p:nvSpPr>
        <p:spPr>
          <a:xfrm>
            <a:off x="1022877" y="2968795"/>
            <a:ext cx="3017495" cy="499578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dirty="0">
                <a:solidFill>
                  <a:prstClr val="black">
                    <a:lumMod val="85000"/>
                    <a:lumOff val="15000"/>
                  </a:prst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对数函数性质</a:t>
            </a:r>
            <a:endParaRPr kumimoji="0" lang="zh-CN" altLang="en-GB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graphicFrame>
        <p:nvGraphicFramePr>
          <p:cNvPr id="32" name="对象 31"/>
          <p:cNvGraphicFramePr>
            <a:graphicFrameLocks noChangeAspect="1"/>
          </p:cNvGraphicFramePr>
          <p:nvPr/>
        </p:nvGraphicFramePr>
        <p:xfrm>
          <a:off x="2161069" y="3499106"/>
          <a:ext cx="2941867" cy="296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4" name="" r:id="rId3" imgW="1943100" imgH="228600" progId="Equation.3">
                  <p:embed/>
                </p:oleObj>
              </mc:Choice>
              <mc:Fallback>
                <p:oleObj name="" r:id="rId3" imgW="1943100" imgH="228600" progId="Equation.3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61069" y="3499106"/>
                        <a:ext cx="2941867" cy="29633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" name="Rectangle 20"/>
          <p:cNvSpPr>
            <a:spLocks noChangeArrowheads="1"/>
          </p:cNvSpPr>
          <p:nvPr/>
        </p:nvSpPr>
        <p:spPr bwMode="auto">
          <a:xfrm>
            <a:off x="2594344" y="4517219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graphicFrame>
        <p:nvGraphicFramePr>
          <p:cNvPr id="38" name="对象 37"/>
          <p:cNvGraphicFramePr>
            <a:graphicFrameLocks noChangeAspect="1"/>
          </p:cNvGraphicFramePr>
          <p:nvPr/>
        </p:nvGraphicFramePr>
        <p:xfrm>
          <a:off x="2161067" y="3978135"/>
          <a:ext cx="2751175" cy="5611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5" name="" r:id="rId5" imgW="1879600" imgH="393700" progId="Equation.3">
                  <p:embed/>
                </p:oleObj>
              </mc:Choice>
              <mc:Fallback>
                <p:oleObj name="" r:id="rId5" imgW="1879600" imgH="393700" progId="Equation.3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61067" y="3978135"/>
                        <a:ext cx="2751175" cy="56114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" name="对象 39"/>
          <p:cNvGraphicFramePr>
            <a:graphicFrameLocks noChangeAspect="1"/>
          </p:cNvGraphicFramePr>
          <p:nvPr/>
        </p:nvGraphicFramePr>
        <p:xfrm>
          <a:off x="2161068" y="4721972"/>
          <a:ext cx="2283342" cy="3772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6" name="" r:id="rId7" imgW="1459865" imgH="241300" progId="Equation.3">
                  <p:embed/>
                </p:oleObj>
              </mc:Choice>
              <mc:Fallback>
                <p:oleObj name="" r:id="rId7" imgW="1459865" imgH="241300" progId="Equation.3">
                  <p:embed/>
                  <p:pic>
                    <p:nvPicPr>
                      <p:cNvPr id="0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61068" y="4721972"/>
                        <a:ext cx="2283342" cy="37724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2" name="文本框 41"/>
          <p:cNvSpPr txBox="1"/>
          <p:nvPr/>
        </p:nvSpPr>
        <p:spPr>
          <a:xfrm>
            <a:off x="4826483" y="4654280"/>
            <a:ext cx="2610293" cy="4551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81635" indent="-381635" algn="just">
              <a:lnSpc>
                <a:spcPct val="150000"/>
              </a:lnSpc>
            </a:pP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其中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a&gt;0,a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≠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0,M&gt;0,N&gt;0</a:t>
            </a:r>
            <a:endParaRPr lang="zh-CN" altLang="zh-CN" sz="32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3" name="文本占位符 2"/>
          <p:cNvSpPr txBox="1"/>
          <p:nvPr/>
        </p:nvSpPr>
        <p:spPr>
          <a:xfrm>
            <a:off x="2227057" y="5278037"/>
            <a:ext cx="6325939" cy="455186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zh-CN" altLang="en-US" sz="14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从对数运算性质来看：能把</a:t>
            </a:r>
            <a:r>
              <a:rPr lang="zh-CN" altLang="en-US" sz="1400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几个概率联乘</a:t>
            </a:r>
            <a:r>
              <a:rPr lang="zh-CN" altLang="en-US" sz="14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的式子，改成</a:t>
            </a:r>
            <a:r>
              <a:rPr lang="en-US" altLang="zh-CN" sz="1400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log</a:t>
            </a:r>
            <a:r>
              <a:rPr lang="zh-CN" altLang="en-US" sz="1400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相加</a:t>
            </a:r>
            <a:r>
              <a:rPr lang="zh-CN" altLang="en-US" sz="14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的形式</a:t>
            </a:r>
            <a:endParaRPr lang="en-US" altLang="zh-CN" sz="1400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4442176" y="956795"/>
            <a:ext cx="5592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1" lang="en-US" altLang="zh-CN" b="1" dirty="0">
                <a:solidFill>
                  <a:prstClr val="black">
                    <a:lumMod val="65000"/>
                    <a:lumOff val="35000"/>
                  </a:prst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1</a:t>
            </a:r>
            <a:r>
              <a:rPr kumimoji="1" lang="zh-CN" altLang="en-US" b="1" dirty="0">
                <a:solidFill>
                  <a:prstClr val="black">
                    <a:lumMod val="65000"/>
                    <a:lumOff val="35000"/>
                  </a:prst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逻辑回归的作用？</a:t>
            </a:r>
            <a:endParaRPr kumimoji="1" lang="en-US" altLang="zh-CN" b="1" dirty="0">
              <a:solidFill>
                <a:prstClr val="black">
                  <a:lumMod val="65000"/>
                  <a:lumOff val="35000"/>
                </a:prst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12" name="文本占位符 1"/>
          <p:cNvSpPr txBox="1"/>
          <p:nvPr/>
        </p:nvSpPr>
        <p:spPr>
          <a:xfrm>
            <a:off x="86125" y="181128"/>
            <a:ext cx="7036395" cy="761341"/>
          </a:xfrm>
          <a:prstGeom prst="rect">
            <a:avLst/>
          </a:prstGeom>
        </p:spPr>
        <p:txBody>
          <a:bodyPr/>
          <a:lstStyle>
            <a:lvl1pPr marL="360045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en-US" altLang="zh-CN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lang="en-US" altLang="zh-CN" sz="1400" b="0" i="0" kern="1200" dirty="0">
                <a:solidFill>
                  <a:schemeClr val="tx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zh-CN" altLang="en-US" sz="1400" b="0" i="0" kern="12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9410" marR="0" lvl="1" indent="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endParaRPr kumimoji="1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sp>
        <p:nvSpPr>
          <p:cNvPr id="2" name="TextBox 6"/>
          <p:cNvSpPr txBox="1"/>
          <p:nvPr/>
        </p:nvSpPr>
        <p:spPr>
          <a:xfrm>
            <a:off x="4845178" y="1256924"/>
            <a:ext cx="4798443" cy="38523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分类：二分类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465622" y="1742080"/>
            <a:ext cx="4126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2</a:t>
            </a:r>
            <a:r>
              <a:rPr kumimoji="1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kumimoji="1" lang="zh-CN" altLang="en-US" b="1" dirty="0">
                <a:solidFill>
                  <a:prstClr val="black">
                    <a:lumMod val="65000"/>
                    <a:lumOff val="35000"/>
                  </a:prst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激活函数</a:t>
            </a:r>
            <a:r>
              <a:rPr kumimoji="1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kumimoji="1" lang="en-GB" altLang="zh-CN" b="1" dirty="0">
                <a:solidFill>
                  <a:prstClr val="black">
                    <a:lumMod val="65000"/>
                    <a:lumOff val="35000"/>
                  </a:prst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sigmoid</a:t>
            </a:r>
            <a:r>
              <a:rPr kumimoji="1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 作用？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8" name="TextBox 6"/>
          <p:cNvSpPr txBox="1"/>
          <p:nvPr/>
        </p:nvSpPr>
        <p:spPr>
          <a:xfrm>
            <a:off x="4835399" y="2136176"/>
            <a:ext cx="5767329" cy="38395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" panose="02000000000000000000" pitchFamily="2" charset="0"/>
                <a:ea typeface="Alibaba PuHuiTi" pitchFamily="18" charset="-122"/>
                <a:cs typeface="Alibaba PuHuiTi" pitchFamily="18" charset="-122"/>
              </a:rPr>
              <a:t>作用：把数值 映射到 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" panose="02000000000000000000" pitchFamily="2" charset="0"/>
                <a:ea typeface="Alibaba PuHuiTi" pitchFamily="18" charset="-122"/>
                <a:cs typeface="Alibaba PuHuiTi" pitchFamily="18" charset="-122"/>
              </a:rPr>
              <a:t>(0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" panose="02000000000000000000" pitchFamily="2" charset="0"/>
                <a:ea typeface="Alibaba PuHuiTi" pitchFamily="18" charset="-122"/>
                <a:cs typeface="Alibaba PuHuiTi" pitchFamily="18" charset="-122"/>
              </a:rPr>
              <a:t>， 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" panose="02000000000000000000" pitchFamily="2" charset="0"/>
                <a:ea typeface="Alibaba PuHuiTi" pitchFamily="18" charset="-122"/>
                <a:cs typeface="Alibaba PuHuiTi" pitchFamily="18" charset="-122"/>
              </a:rPr>
              <a:t>1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" panose="02000000000000000000" pitchFamily="2" charset="0"/>
                <a:ea typeface="Alibaba PuHuiTi" pitchFamily="18" charset="-122"/>
                <a:cs typeface="Alibaba PuHuiTi" pitchFamily="18" charset="-122"/>
              </a:rPr>
              <a:t>）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465622" y="2643281"/>
            <a:ext cx="3493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1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3</a:t>
            </a:r>
            <a:r>
              <a:rPr kumimoji="1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极大似然估计   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3" name="TextBox 6"/>
          <p:cNvSpPr txBox="1"/>
          <p:nvPr/>
        </p:nvSpPr>
        <p:spPr>
          <a:xfrm>
            <a:off x="4835399" y="3135767"/>
            <a:ext cx="6066804" cy="38523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通过极大化概率事件，来估计最优参数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4513950" y="3704129"/>
            <a:ext cx="5592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b="1" dirty="0">
                <a:solidFill>
                  <a:prstClr val="black">
                    <a:lumMod val="65000"/>
                    <a:lumOff val="35000"/>
                  </a:prst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4</a:t>
            </a:r>
            <a:r>
              <a:rPr kumimoji="1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对数函数</a:t>
            </a:r>
            <a:endParaRPr kumimoji="1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graphicFrame>
        <p:nvGraphicFramePr>
          <p:cNvPr id="19" name="对象 18"/>
          <p:cNvGraphicFramePr>
            <a:graphicFrameLocks noChangeAspect="1"/>
          </p:cNvGraphicFramePr>
          <p:nvPr/>
        </p:nvGraphicFramePr>
        <p:xfrm>
          <a:off x="4835399" y="4256808"/>
          <a:ext cx="2941867" cy="296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1" name="" r:id="rId1" imgW="1943100" imgH="228600" progId="Equation.3">
                  <p:embed/>
                </p:oleObj>
              </mc:Choice>
              <mc:Fallback>
                <p:oleObj name="" r:id="rId1" imgW="1943100" imgH="228600" progId="Equation.3">
                  <p:embed/>
                  <p:pic>
                    <p:nvPicPr>
                      <p:cNvPr id="0" name="对象 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35399" y="4256808"/>
                        <a:ext cx="2941867" cy="29633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对象 19"/>
          <p:cNvGraphicFramePr>
            <a:graphicFrameLocks noChangeAspect="1"/>
          </p:cNvGraphicFramePr>
          <p:nvPr/>
        </p:nvGraphicFramePr>
        <p:xfrm>
          <a:off x="4845178" y="4746589"/>
          <a:ext cx="2283342" cy="3772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2" name="" r:id="rId3" imgW="1459865" imgH="241300" progId="Equation.3">
                  <p:embed/>
                </p:oleObj>
              </mc:Choice>
              <mc:Fallback>
                <p:oleObj name="" r:id="rId3" imgW="1459865" imgH="241300" progId="Equation.3">
                  <p:embed/>
                  <p:pic>
                    <p:nvPicPr>
                      <p:cNvPr id="0" name="对象 3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45178" y="4746589"/>
                        <a:ext cx="2283342" cy="37724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  <p:bldP spid="3" grpId="0"/>
    </p:bldLst>
  </p:timing>
</p:sld>
</file>

<file path=ppt/tags/tag1.xml><?xml version="1.0" encoding="utf-8"?>
<p:tagLst xmlns:p="http://schemas.openxmlformats.org/presentationml/2006/main">
  <p:tag name="commondata" val="eyJoZGlkIjoiZDQyYmI2YWIwMGE0NjZkZjEwMWNhNGQwYzZmYTJjZTAifQ=="/>
</p:tagLst>
</file>

<file path=ppt/theme/theme1.xml><?xml version="1.0" encoding="utf-8"?>
<a:theme xmlns:a="http://schemas.openxmlformats.org/drawingml/2006/main" name="封面2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目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章节页版式（一级+二级标题）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章节页版式（一级标题）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正文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5_结束页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16288</Words>
  <Application>WPS 演示</Application>
  <PresentationFormat>宽屏</PresentationFormat>
  <Paragraphs>741</Paragraphs>
  <Slides>61</Slides>
  <Notes>34</Notes>
  <HiddenSlides>0</HiddenSlides>
  <MMClips>0</MMClips>
  <ScaleCrop>false</ScaleCrop>
  <HeadingPairs>
    <vt:vector size="8" baseType="variant">
      <vt:variant>
        <vt:lpstr>已用的字体</vt:lpstr>
      </vt:variant>
      <vt:variant>
        <vt:i4>27</vt:i4>
      </vt:variant>
      <vt:variant>
        <vt:lpstr>主题</vt:lpstr>
      </vt:variant>
      <vt:variant>
        <vt:i4>7</vt:i4>
      </vt:variant>
      <vt:variant>
        <vt:lpstr>嵌入 OLE 服务器</vt:lpstr>
      </vt:variant>
      <vt:variant>
        <vt:i4>5</vt:i4>
      </vt:variant>
      <vt:variant>
        <vt:lpstr>幻灯片标题</vt:lpstr>
      </vt:variant>
      <vt:variant>
        <vt:i4>61</vt:i4>
      </vt:variant>
    </vt:vector>
  </HeadingPairs>
  <TitlesOfParts>
    <vt:vector size="100" baseType="lpstr">
      <vt:lpstr>Arial</vt:lpstr>
      <vt:lpstr>宋体</vt:lpstr>
      <vt:lpstr>Wingdings</vt:lpstr>
      <vt:lpstr>Calibri</vt:lpstr>
      <vt:lpstr>黑体</vt:lpstr>
      <vt:lpstr>Alibaba PuHuiTi B</vt:lpstr>
      <vt:lpstr>Alibaba PuHuiTi R</vt:lpstr>
      <vt:lpstr>Segoe UI</vt:lpstr>
      <vt:lpstr>微软雅黑</vt:lpstr>
      <vt:lpstr>Verdana</vt:lpstr>
      <vt:lpstr>阿里巴巴普惠体</vt:lpstr>
      <vt:lpstr>华文楷体</vt:lpstr>
      <vt:lpstr>Alibaba PuHuiTi</vt:lpstr>
      <vt:lpstr>Alibaba PuHuiTi Medium</vt:lpstr>
      <vt:lpstr>Alibaba PuHuiTi M</vt:lpstr>
      <vt:lpstr>Segoe UI Light</vt:lpstr>
      <vt:lpstr>微软雅黑 Light</vt:lpstr>
      <vt:lpstr>Open Sans</vt:lpstr>
      <vt:lpstr>Segoe Print</vt:lpstr>
      <vt:lpstr>等线</vt:lpstr>
      <vt:lpstr>Roboto</vt:lpstr>
      <vt:lpstr>Cambria Math</vt:lpstr>
      <vt:lpstr>Söhne</vt:lpstr>
      <vt:lpstr>Times New Roman</vt:lpstr>
      <vt:lpstr>Calibri</vt:lpstr>
      <vt:lpstr>Arial Unicode MS</vt:lpstr>
      <vt:lpstr>BatangChe</vt:lpstr>
      <vt:lpstr>封面2</vt:lpstr>
      <vt:lpstr>目录</vt:lpstr>
      <vt:lpstr>学习目标</vt:lpstr>
      <vt:lpstr>章节页版式（一级+二级标题）</vt:lpstr>
      <vt:lpstr>章节页版式（一级标题）</vt:lpstr>
      <vt:lpstr>正文设计方案</vt:lpstr>
      <vt:lpstr>5_结束页设计方案</vt:lpstr>
      <vt:lpstr>Equation.3</vt:lpstr>
      <vt:lpstr>Equation.3</vt:lpstr>
      <vt:lpstr>Equation.3</vt:lpstr>
      <vt:lpstr>Equation.3</vt:lpstr>
      <vt:lpstr>Equation.3</vt:lpstr>
      <vt:lpstr>逻辑回归</vt:lpstr>
      <vt:lpstr>PowerPoint 演示文稿</vt:lpstr>
      <vt:lpstr>PowerPoint 演示文稿</vt:lpstr>
      <vt:lpstr> 逻辑回归的应用场景</vt:lpstr>
      <vt:lpstr> 逻辑回归数学基础 – sigmoid函数</vt:lpstr>
      <vt:lpstr> 逻辑回归数学基础 – 概率</vt:lpstr>
      <vt:lpstr> 逻辑回归数学基础 – 极大似然估计</vt:lpstr>
      <vt:lpstr> 逻辑回归数学基础 – 对数函数</vt:lpstr>
      <vt:lpstr>PowerPoint 演示文稿</vt:lpstr>
      <vt:lpstr>PowerPoint 演示文稿</vt:lpstr>
      <vt:lpstr>PowerPoint 演示文稿</vt:lpstr>
      <vt:lpstr>PowerPoint 演示文稿</vt:lpstr>
      <vt:lpstr> 逻辑回归原理 – 概念</vt:lpstr>
      <vt:lpstr> 逻辑回归原理 – 概念</vt:lpstr>
      <vt:lpstr> 逻辑回归原理 - 损失函数</vt:lpstr>
      <vt:lpstr> 损失函数</vt:lpstr>
      <vt:lpstr>损失函数</vt:lpstr>
      <vt:lpstr>PowerPoint 演示文稿</vt:lpstr>
      <vt:lpstr>PowerPoint 演示文稿</vt:lpstr>
      <vt:lpstr>PowerPoint 演示文稿</vt:lpstr>
      <vt:lpstr>PowerPoint 演示文稿</vt:lpstr>
      <vt:lpstr> 逻辑回归API函数和案例  – API介绍</vt:lpstr>
      <vt:lpstr> 逻辑回归API函数和案例  – 案例癌症分类预测</vt:lpstr>
      <vt:lpstr>PowerPoint 演示文稿</vt:lpstr>
      <vt:lpstr> 逻辑回归API函数和案例  – 癌症分类预测</vt:lpstr>
      <vt:lpstr>PowerPoint 演示文稿</vt:lpstr>
      <vt:lpstr>PowerPoint 演示文稿</vt:lpstr>
      <vt:lpstr>PowerPoint 演示文稿</vt:lpstr>
      <vt:lpstr>PowerPoint 演示文稿</vt:lpstr>
      <vt:lpstr> 分类评估方法 – 混淆矩阵</vt:lpstr>
      <vt:lpstr> 分类评估方法 – 混淆矩阵</vt:lpstr>
      <vt:lpstr> 分类评估方法 – 混淆矩阵</vt:lpstr>
      <vt:lpstr> 分类评估方法 – 精确率、召回率、F1</vt:lpstr>
      <vt:lpstr> 分类评估方法 – 精确率、召回率、F1</vt:lpstr>
      <vt:lpstr> 分类评估方法 – 精确率、召回率、F1</vt:lpstr>
      <vt:lpstr> 分类评估方法 – 精确率、召回率、F1</vt:lpstr>
      <vt:lpstr> 分类评估方法 – 精确率、召回率、F1</vt:lpstr>
      <vt:lpstr> 分类评估方法 – 精确率、召回率、F1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 分类评估方法 –ROC曲线、AUC指标</vt:lpstr>
      <vt:lpstr> 分类评估方法 – ROC曲线、AUC指标</vt:lpstr>
      <vt:lpstr> 分类评估方法 – ROC曲线、AUC指标</vt:lpstr>
      <vt:lpstr> 分类评估方法 – ROC曲线、AUC指标</vt:lpstr>
      <vt:lpstr> 分类评估方法 – ROC曲线、AUC指标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 案例 –电信客户流失预测</vt:lpstr>
      <vt:lpstr> 案例 –电信客户流失预测</vt:lpstr>
      <vt:lpstr> 案例 –电信客户流失预测</vt:lpstr>
      <vt:lpstr> 案例 –电信客户流失预测 – 1数据基本处理</vt:lpstr>
      <vt:lpstr> 案例 –电信客户流失预测 – 特征筛选</vt:lpstr>
      <vt:lpstr> 案例 –电信客户流失预测 – 3 模型训练与评测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8802</dc:creator>
  <cp:lastModifiedBy>老酒</cp:lastModifiedBy>
  <cp:revision>1315</cp:revision>
  <dcterms:created xsi:type="dcterms:W3CDTF">2020-03-31T02:23:00Z</dcterms:created>
  <dcterms:modified xsi:type="dcterms:W3CDTF">2025-04-10T15:45:33Z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02FEEB264B85499EA3A54EE4AD968737_12</vt:lpwstr>
  </property>
  <property fmtid="{D5CDD505-2E9C-101B-9397-08002B2CF9AE}" pid="3" name="KSOProductBuildVer">
    <vt:lpwstr>2052-12.1.0.20784</vt:lpwstr>
  </property>
</Properties>
</file>